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  <p:sldMasterId id="2147483702" r:id="rId2"/>
    <p:sldMasterId id="2147483715" r:id="rId3"/>
  </p:sldMasterIdLst>
  <p:notesMasterIdLst>
    <p:notesMasterId r:id="rId51"/>
  </p:notesMasterIdLst>
  <p:handoutMasterIdLst>
    <p:handoutMasterId r:id="rId52"/>
  </p:handoutMasterIdLst>
  <p:sldIdLst>
    <p:sldId id="334" r:id="rId4"/>
    <p:sldId id="2145706974" r:id="rId5"/>
    <p:sldId id="2145706944" r:id="rId6"/>
    <p:sldId id="2145706815" r:id="rId7"/>
    <p:sldId id="2145706963" r:id="rId8"/>
    <p:sldId id="2145706757" r:id="rId9"/>
    <p:sldId id="2145706902" r:id="rId10"/>
    <p:sldId id="2145706964" r:id="rId11"/>
    <p:sldId id="2145706872" r:id="rId12"/>
    <p:sldId id="2145706818" r:id="rId13"/>
    <p:sldId id="2145706934" r:id="rId14"/>
    <p:sldId id="607" r:id="rId15"/>
    <p:sldId id="2145706879" r:id="rId16"/>
    <p:sldId id="2145706971" r:id="rId17"/>
    <p:sldId id="2145706965" r:id="rId18"/>
    <p:sldId id="2145706957" r:id="rId19"/>
    <p:sldId id="2145706793" r:id="rId20"/>
    <p:sldId id="2145706912" r:id="rId21"/>
    <p:sldId id="2145706808" r:id="rId22"/>
    <p:sldId id="2145706909" r:id="rId23"/>
    <p:sldId id="2145706873" r:id="rId24"/>
    <p:sldId id="2145706875" r:id="rId25"/>
    <p:sldId id="2145706966" r:id="rId26"/>
    <p:sldId id="2145706857" r:id="rId27"/>
    <p:sldId id="2145706736" r:id="rId28"/>
    <p:sldId id="2145706737" r:id="rId29"/>
    <p:sldId id="2145706831" r:id="rId30"/>
    <p:sldId id="2145706967" r:id="rId31"/>
    <p:sldId id="2145706791" r:id="rId32"/>
    <p:sldId id="2145706970" r:id="rId33"/>
    <p:sldId id="2145706961" r:id="rId34"/>
    <p:sldId id="2145706973" r:id="rId35"/>
    <p:sldId id="2145706972" r:id="rId36"/>
    <p:sldId id="257" r:id="rId37"/>
    <p:sldId id="259" r:id="rId38"/>
    <p:sldId id="373" r:id="rId39"/>
    <p:sldId id="374" r:id="rId40"/>
    <p:sldId id="376" r:id="rId41"/>
    <p:sldId id="375" r:id="rId42"/>
    <p:sldId id="377" r:id="rId43"/>
    <p:sldId id="378" r:id="rId44"/>
    <p:sldId id="2145706975" r:id="rId45"/>
    <p:sldId id="380" r:id="rId46"/>
    <p:sldId id="2145706977" r:id="rId47"/>
    <p:sldId id="381" r:id="rId48"/>
    <p:sldId id="384" r:id="rId49"/>
    <p:sldId id="382" r:id="rId50"/>
  </p:sldIdLst>
  <p:sldSz cx="9144000" cy="5159375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5420" userDrawn="1">
          <p15:clr>
            <a:srgbClr val="A4A3A4"/>
          </p15:clr>
        </p15:guide>
        <p15:guide id="5" orient="horz" pos="455" userDrawn="1">
          <p15:clr>
            <a:srgbClr val="A4A3A4"/>
          </p15:clr>
        </p15:guide>
        <p15:guide id="6" orient="horz" pos="3031" userDrawn="1">
          <p15:clr>
            <a:srgbClr val="A4A3A4"/>
          </p15:clr>
        </p15:guide>
        <p15:guide id="7" orient="horz" pos="453" userDrawn="1">
          <p15:clr>
            <a:srgbClr val="A4A3A4"/>
          </p15:clr>
        </p15:guide>
        <p15:guide id="8" pos="50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66"/>
    <a:srgbClr val="006684"/>
    <a:srgbClr val="BFBFBF"/>
    <a:srgbClr val="808080"/>
    <a:srgbClr val="000000"/>
    <a:srgbClr val="BFECE1"/>
    <a:srgbClr val="80D8C4"/>
    <a:srgbClr val="00B189"/>
    <a:srgbClr val="FFFFFF"/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05" autoAdjust="0"/>
    <p:restoredTop sz="96301" autoAdjust="0"/>
  </p:normalViewPr>
  <p:slideViewPr>
    <p:cSldViewPr snapToGrid="0" snapToObjects="1">
      <p:cViewPr varScale="1">
        <p:scale>
          <a:sx n="101" d="100"/>
          <a:sy n="101" d="100"/>
        </p:scale>
        <p:origin x="584" y="68"/>
      </p:cViewPr>
      <p:guideLst>
        <p:guide orient="horz" pos="1625"/>
        <p:guide pos="2880"/>
        <p:guide pos="340"/>
        <p:guide pos="5420"/>
        <p:guide orient="horz" pos="455"/>
        <p:guide orient="horz" pos="3031"/>
        <p:guide orient="horz" pos="453"/>
        <p:guide pos="5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8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9C82C-BCC8-4128-A077-B40F87BD52B2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E410F-158F-436D-83E7-5F241D5961B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255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9D7F5-F81A-4F31-847B-41187E25A170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43000"/>
            <a:ext cx="5470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CD49B-E18D-4425-B1D2-F2FB01A1B4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49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CD49B-E18D-4425-B1D2-F2FB01A1B45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907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22F13-9FA6-EF75-895D-2CFFD8AF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8ECE24-D69A-5F81-E2FD-534C9D150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04745-7011-52E6-FEC5-5B20FE18F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8BFF6-75F8-BA67-45DD-3FFC8000C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F66EF-D27A-4662-8E07-67ED35274D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02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 Majella lead  - 5 mins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F66EF-D27A-4662-8E07-67ED35274D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6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72BBB-BE70-5A2C-D11A-44E4BFB4B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976109-3C71-BE3A-699A-A2C8A20D9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E4D2B-7F72-DD71-A703-C977D273F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73AC8-E331-65CE-FE39-E20694C76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F66EF-D27A-4662-8E07-67ED35274D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69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9C6E1-5A63-FFAC-85DD-F6BD9D038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98DE3-B808-AB40-E149-7E79C0528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F06A9-76C3-EEF4-F94B-6EC21AE86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56FA-7DDE-A49A-7DA3-16DB31D4F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F66EF-D27A-4662-8E07-67ED35274D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84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google.com/url?sa=i&amp;url=https%3A%2F%2Fwww.researchgate.net%2Ffigure%2FHierarchy-of-Improvement-Intervention-Effectiveness_fig2_332751505&amp;psig=AOvVaw0d7Ch9prwrDNJNlJLYy_pA&amp;ust=1605289312900000&amp;source=images&amp;cd=vfe&amp;ved=0CA0QjhxqFwoTCPj8sezG_ewCFQAAAAAdAAAAAB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CD49B-E18D-4425-B1D2-F2FB01A1B455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77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CD49B-E18D-4425-B1D2-F2FB01A1B45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15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016" indent="-172016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DB53C-E854-42CE-ABFF-0784D9E809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10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76E43-70A5-4D67-82AD-7994C60E063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26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F66EF-D27A-4662-8E07-67ED35274D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178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F66EF-D27A-4662-8E07-67ED35274D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5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3507C-002F-4F19-9545-916368407D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345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F66EF-D27A-4662-8E07-67ED35274D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4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7718" y="3279722"/>
            <a:ext cx="4320000" cy="50365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lang="en-US" sz="1100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en-US" dirty="0"/>
              <a:t>Click to edit speaker / date / etc.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622677" y="5651"/>
            <a:ext cx="2521324" cy="51480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23" y="2002089"/>
            <a:ext cx="1481331" cy="1155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818" y="1047783"/>
            <a:ext cx="4320000" cy="1332839"/>
          </a:xfrm>
        </p:spPr>
        <p:txBody>
          <a:bodyPr anchor="b" anchorCtr="0">
            <a:normAutofit/>
          </a:bodyPr>
          <a:lstStyle>
            <a:lvl1pPr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7718" y="2423159"/>
            <a:ext cx="4320000" cy="734124"/>
          </a:xfrm>
        </p:spPr>
        <p:txBody>
          <a:bodyPr tIns="0" bIns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1000"/>
              </a:spcBef>
              <a:buFont typeface="Arial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35162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40000" y="1200150"/>
            <a:ext cx="7523998" cy="3251199"/>
          </a:xfrm>
          <a:solidFill>
            <a:schemeClr val="bg1">
              <a:lumMod val="95000"/>
            </a:schemeClr>
          </a:solidFill>
        </p:spPr>
        <p:txBody>
          <a:bodyPr lIns="252000" tIns="216000" r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521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3086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40000" y="1414462"/>
            <a:ext cx="3744002" cy="3036886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78661"/>
            <a:ext cx="3744000" cy="720000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752000" y="-1"/>
            <a:ext cx="3852000" cy="5159375"/>
          </a:xfrm>
          <a:solidFill>
            <a:schemeClr val="bg1">
              <a:lumMod val="95000"/>
            </a:schemeClr>
          </a:solidFill>
        </p:spPr>
        <p:txBody>
          <a:bodyPr lIns="252000" tIns="216000" r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604000" y="0"/>
            <a:ext cx="540000" cy="5159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26382" y="4611855"/>
            <a:ext cx="2957620" cy="191847"/>
          </a:xfrm>
        </p:spPr>
        <p:txBody>
          <a:bodyPr wrap="square"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8109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40001" y="1583872"/>
            <a:ext cx="3600200" cy="28674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chart/table/image</a:t>
            </a:r>
            <a:endParaRPr lang="en-GB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1200150"/>
            <a:ext cx="36002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200"/>
              </a:spcBef>
              <a:buNone/>
              <a:defRPr sz="1200" b="1"/>
            </a:lvl1pPr>
            <a:lvl2pPr marL="177800" indent="-177800">
              <a:spcBef>
                <a:spcPts val="200"/>
              </a:spcBef>
              <a:defRPr sz="900"/>
            </a:lvl2pPr>
            <a:lvl3pPr marL="266700" indent="-88900">
              <a:spcBef>
                <a:spcPts val="200"/>
              </a:spcBef>
              <a:defRPr sz="900"/>
            </a:lvl3pPr>
            <a:lvl4pPr>
              <a:spcBef>
                <a:spcPts val="200"/>
              </a:spcBef>
              <a:defRPr sz="900"/>
            </a:lvl4pPr>
            <a:lvl5pPr marL="177800" indent="-177800">
              <a:spcBef>
                <a:spcPts val="200"/>
              </a:spcBef>
              <a:defRPr sz="900"/>
            </a:lvl5pPr>
          </a:lstStyle>
          <a:p>
            <a:pPr lvl="0"/>
            <a:r>
              <a:rPr lang="en-US" dirty="0"/>
              <a:t>Graph heading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24"/>
          </p:nvPr>
        </p:nvSpPr>
        <p:spPr>
          <a:xfrm>
            <a:off x="4463798" y="1200149"/>
            <a:ext cx="3600200" cy="3251199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/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2445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540000" y="1200279"/>
            <a:ext cx="36000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200"/>
              </a:spcBef>
              <a:buNone/>
              <a:defRPr sz="1200" b="1"/>
            </a:lvl1pPr>
            <a:lvl2pPr marL="177800" indent="-177800">
              <a:spcBef>
                <a:spcPts val="200"/>
              </a:spcBef>
              <a:defRPr sz="900"/>
            </a:lvl2pPr>
            <a:lvl3pPr marL="266700" indent="-88900">
              <a:spcBef>
                <a:spcPts val="200"/>
              </a:spcBef>
              <a:defRPr sz="900"/>
            </a:lvl3pPr>
            <a:lvl4pPr>
              <a:spcBef>
                <a:spcPts val="200"/>
              </a:spcBef>
              <a:defRPr sz="900"/>
            </a:lvl4pPr>
            <a:lvl5pPr marL="177800" indent="-177800">
              <a:spcBef>
                <a:spcPts val="200"/>
              </a:spcBef>
              <a:defRPr sz="900"/>
            </a:lvl5pPr>
          </a:lstStyle>
          <a:p>
            <a:pPr lvl="0"/>
            <a:r>
              <a:rPr lang="en-US" dirty="0"/>
              <a:t>Content heading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4463999" y="1200279"/>
            <a:ext cx="3600000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200"/>
              </a:spcBef>
              <a:buNone/>
              <a:defRPr sz="1200" b="1"/>
            </a:lvl1pPr>
            <a:lvl2pPr marL="177800" indent="-177800">
              <a:spcBef>
                <a:spcPts val="200"/>
              </a:spcBef>
              <a:defRPr sz="900"/>
            </a:lvl2pPr>
            <a:lvl3pPr marL="266700" indent="-88900">
              <a:spcBef>
                <a:spcPts val="200"/>
              </a:spcBef>
              <a:defRPr sz="900"/>
            </a:lvl3pPr>
            <a:lvl4pPr>
              <a:spcBef>
                <a:spcPts val="200"/>
              </a:spcBef>
              <a:defRPr sz="900"/>
            </a:lvl4pPr>
            <a:lvl5pPr marL="177800" indent="-177800">
              <a:spcBef>
                <a:spcPts val="200"/>
              </a:spcBef>
              <a:defRPr sz="900"/>
            </a:lvl5pPr>
          </a:lstStyle>
          <a:p>
            <a:pPr lvl="0"/>
            <a:r>
              <a:rPr lang="en-US" dirty="0"/>
              <a:t>Content heading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40001" y="1583872"/>
            <a:ext cx="3600200" cy="28674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chart/table/image</a:t>
            </a:r>
            <a:endParaRPr lang="en-GB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26" hasCustomPrompt="1"/>
          </p:nvPr>
        </p:nvSpPr>
        <p:spPr>
          <a:xfrm>
            <a:off x="4463799" y="1583872"/>
            <a:ext cx="3600200" cy="28674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chart/table/image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66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8482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9144000" cy="5159376"/>
          </a:xfrm>
          <a:solidFill>
            <a:schemeClr val="bg1">
              <a:lumMod val="85000"/>
            </a:schemeClr>
          </a:solidFill>
        </p:spPr>
        <p:txBody>
          <a:bodyPr lIns="252000" tIns="216000" rIns="144000">
            <a:normAutofit/>
          </a:bodyPr>
          <a:lstStyle>
            <a:lvl1pPr marL="0" indent="0" algn="r">
              <a:buNone/>
              <a:defRPr sz="2800"/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  <a:endParaRPr lang="en-GB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547962" y="382828"/>
            <a:ext cx="5490888" cy="1230072"/>
          </a:xfrm>
        </p:spPr>
        <p:txBody>
          <a:bodyPr vert="horz"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Full page image</a:t>
            </a:r>
            <a:br>
              <a:rPr lang="en-GB" dirty="0"/>
            </a:br>
            <a:r>
              <a:rPr lang="en-GB" dirty="0"/>
              <a:t>click to add headline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22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" y="1757680"/>
            <a:ext cx="5507272" cy="160837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622676" y="5651"/>
            <a:ext cx="2521324" cy="51480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23" y="2002089"/>
            <a:ext cx="1481331" cy="11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8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756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414463"/>
            <a:ext cx="3587144" cy="299967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6854" y="1414463"/>
            <a:ext cx="3587144" cy="299967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68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2" y="1414462"/>
            <a:ext cx="7523996" cy="2991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089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5">
          <p15:clr>
            <a:srgbClr val="FBAE40"/>
          </p15:clr>
        </p15:guide>
        <p15:guide id="2" pos="2880">
          <p15:clr>
            <a:srgbClr val="FBAE40"/>
          </p15:clr>
        </p15:guide>
        <p15:guide id="3" pos="5420">
          <p15:clr>
            <a:srgbClr val="FBAE40"/>
          </p15:clr>
        </p15:guide>
        <p15:guide id="5" orient="horz" pos="763">
          <p15:clr>
            <a:srgbClr val="FBAE40"/>
          </p15:clr>
        </p15:guide>
        <p15:guide id="6" orient="horz" pos="45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86D6-84CC-F50C-0DC6-8C453C525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4370"/>
            <a:ext cx="6858000" cy="179622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1BF2C-B555-0B46-DA49-7AE3428D1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9867"/>
            <a:ext cx="6858000" cy="124565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7ACA9-ED26-76C3-B65C-F1ECAC81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3EA7A-8113-AC08-D0DC-D29FAF6A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48612-5197-D4F2-6B00-7ECA46F7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335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7316-F01F-007E-2437-593C323C9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B83B0-ED91-3BC7-5FF1-315D46CFF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0714B-124F-0606-A5C5-7B299CCE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31489-5F44-4551-A9C2-8810295C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9266-6BFD-D560-578C-ADC9FADD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B3929C-12E1-7D81-6FCE-43D021634527}"/>
              </a:ext>
            </a:extLst>
          </p:cNvPr>
          <p:cNvGrpSpPr/>
          <p:nvPr userDrawn="1"/>
        </p:nvGrpSpPr>
        <p:grpSpPr>
          <a:xfrm>
            <a:off x="5486401" y="4311137"/>
            <a:ext cx="3493976" cy="671768"/>
            <a:chOff x="643467" y="2383896"/>
            <a:chExt cx="10905065" cy="2090207"/>
          </a:xfrm>
        </p:grpSpPr>
        <p:pic>
          <p:nvPicPr>
            <p:cNvPr id="8" name="Picture 7" descr="A group of people walking in a park&#10;&#10;Description automatically generated with low confidence">
              <a:extLst>
                <a:ext uri="{FF2B5EF4-FFF2-40B4-BE49-F238E27FC236}">
                  <a16:creationId xmlns:a16="http://schemas.microsoft.com/office/drawing/2014/main" id="{D54FFF60-1084-6533-108C-B5D8FB98636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2383896"/>
              <a:ext cx="5291666" cy="2090207"/>
            </a:xfrm>
            <a:prstGeom prst="rect">
              <a:avLst/>
            </a:prstGeom>
            <a:noFill/>
          </p:spPr>
        </p:pic>
        <p:pic>
          <p:nvPicPr>
            <p:cNvPr id="9" name="Picture 8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AE6DFBC-1E6C-34C5-37EC-53B73AA8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865" y="2602178"/>
              <a:ext cx="5291667" cy="1653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1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48226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40000" y="1200150"/>
            <a:ext cx="7523998" cy="325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5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20" userDrawn="1">
          <p15:clr>
            <a:srgbClr val="FBAE40"/>
          </p15:clr>
        </p15:guide>
        <p15:guide id="6" orient="horz" pos="45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0D02-C849-6102-E356-033440BD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BD422-D607-FE20-2100-4034AA4A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33860-060B-5C88-5D2A-5D77C0C2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825D1-D0E5-3DC3-332B-ABBBD1B2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09B772-76B3-13A9-1C5D-32D5D9CB1BFC}"/>
              </a:ext>
            </a:extLst>
          </p:cNvPr>
          <p:cNvGrpSpPr/>
          <p:nvPr userDrawn="1"/>
        </p:nvGrpSpPr>
        <p:grpSpPr>
          <a:xfrm>
            <a:off x="5486401" y="4311137"/>
            <a:ext cx="3493976" cy="671768"/>
            <a:chOff x="643467" y="2383896"/>
            <a:chExt cx="10905065" cy="2090207"/>
          </a:xfrm>
        </p:grpSpPr>
        <p:pic>
          <p:nvPicPr>
            <p:cNvPr id="7" name="Picture 6" descr="A group of people walking in a park&#10;&#10;Description automatically generated with low confidence">
              <a:extLst>
                <a:ext uri="{FF2B5EF4-FFF2-40B4-BE49-F238E27FC236}">
                  <a16:creationId xmlns:a16="http://schemas.microsoft.com/office/drawing/2014/main" id="{7951032B-7AAC-F8C0-C4CF-6DCF448B62F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2383896"/>
              <a:ext cx="5291666" cy="2090207"/>
            </a:xfrm>
            <a:prstGeom prst="rect">
              <a:avLst/>
            </a:prstGeom>
            <a:noFill/>
          </p:spPr>
        </p:pic>
        <p:pic>
          <p:nvPicPr>
            <p:cNvPr id="8" name="Picture 7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DBAF248-1E91-74BB-4D2C-0A44613F7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865" y="2602178"/>
              <a:ext cx="5291667" cy="1653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985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3B948-4487-025D-7DD7-29C7AD56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6262"/>
            <a:ext cx="7886700" cy="214615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0160C-B293-3741-3EC9-4B03DF149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52721"/>
            <a:ext cx="7886700" cy="11286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92061-68EC-31FB-CA2F-8BB9C23F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D9B1C-50E7-7429-AFDE-74F7FD2F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32606-6A2E-3C63-4DB3-00BFB71D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57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A873-B207-F06D-F828-1CADBB18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AD6FB-D845-34E0-5D7D-24A6CB2354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3445"/>
            <a:ext cx="3886200" cy="327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28930-6370-70BC-A150-17EC488B9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3445"/>
            <a:ext cx="3886200" cy="327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A07B2-3569-3A24-4156-92E5D9AE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E03F8-6073-C712-88F4-703D70FD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0B386-DFDA-2611-2786-E66D2E65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909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0158-408B-955B-786D-B129951A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689"/>
            <a:ext cx="7886700" cy="9972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5017-108F-D0A6-4C90-272671C3A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4764"/>
            <a:ext cx="3868340" cy="61984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C7D2B-0299-4423-4367-B50D6B722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4605"/>
            <a:ext cx="3868340" cy="2771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56EE4-E935-47F2-4D78-2824B767F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4764"/>
            <a:ext cx="3887391" cy="61984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F34C7-5E1D-FD7E-13F4-5D0A3A13B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4605"/>
            <a:ext cx="3887391" cy="2771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C17F65-D976-59A7-2318-07F3F034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56A71-6802-6535-EF47-DD0A7DAB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4A5AE-0D74-833E-B75C-C0C68FCD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158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9199-29CF-5555-00B1-5EEDC1DA7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8C66B-C9F1-984C-B0C7-9178EFED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F3943-730C-9CB8-DD59-AE5EBFDA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B5225-8782-5812-AAC7-BCC3F72C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494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F6D50-77B5-2AE4-4278-6C255F33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80417-AA8B-BC2A-7A6E-9C6E8240E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14A41-64AE-747B-63BE-A08855163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748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EABD-0F4D-9376-4D3F-2431458B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958"/>
            <a:ext cx="2949178" cy="120385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D3259-7335-3464-EEE8-80367E5B7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2855"/>
            <a:ext cx="4629150" cy="36665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0A101-167B-2FC7-1C2F-2892F4A5C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7813"/>
            <a:ext cx="2949178" cy="28675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89A5E-775C-DD81-E59A-0E4E0703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D7758-A174-8009-6FE7-73A03AB3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41CD6-3319-B86E-8F21-B4867E4B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44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BAD3-A372-6E79-06AE-51DA71D3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958"/>
            <a:ext cx="2949178" cy="120385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E92985-3C38-54F5-6759-45790AB34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2855"/>
            <a:ext cx="4629150" cy="36665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75647-236F-4E9D-AF3D-A5F82D9BD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7813"/>
            <a:ext cx="2949178" cy="28675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0FAE5-3737-92FE-9501-9A173F8F4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A9C32-E1D5-8133-E7C7-FB9F1A38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5FFEF-3D2D-E726-81BE-491E8457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283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B68C-DFFD-1E9F-47C9-51475F95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C3048-B10E-E50F-B45E-527CC1AE2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B1627-401A-D684-FF24-72FE591B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3708E-C7DB-947D-62F5-F98EE591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39377-8E44-6D8C-2471-3C72CE1D7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716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A6EB9-A302-76A1-AF0C-3BBFCE565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89"/>
            <a:ext cx="1971675" cy="43723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E9BE2-0232-AE8A-4D82-71993A301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89"/>
            <a:ext cx="5800725" cy="43723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C6DFF-B09A-21EC-DCEA-48F22392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B7BD-039C-E8A2-ECAD-A70AAE61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8474F-2DE5-1D73-0B48-F9425760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82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79772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40000" y="1200150"/>
            <a:ext cx="7523998" cy="325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018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5">
          <p15:clr>
            <a:srgbClr val="FBAE40"/>
          </p15:clr>
        </p15:guide>
        <p15:guide id="2" pos="2880">
          <p15:clr>
            <a:srgbClr val="FBAE40"/>
          </p15:clr>
        </p15:guide>
        <p15:guide id="3" pos="5420">
          <p15:clr>
            <a:srgbClr val="FBAE40"/>
          </p15:clr>
        </p15:guide>
        <p15:guide id="6" orient="horz" pos="45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2750"/>
            <a:ext cx="7772400" cy="1105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3646"/>
            <a:ext cx="6400800" cy="13185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9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3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1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947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9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15377"/>
            <a:ext cx="7772400" cy="1024709"/>
          </a:xfrm>
        </p:spPr>
        <p:txBody>
          <a:bodyPr anchor="t"/>
          <a:lstStyle>
            <a:lvl1pPr algn="l">
              <a:defRPr sz="3009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6764"/>
            <a:ext cx="7772400" cy="1128613"/>
          </a:xfrm>
        </p:spPr>
        <p:txBody>
          <a:bodyPr anchor="b"/>
          <a:lstStyle>
            <a:lvl1pPr marL="0" indent="0">
              <a:buNone/>
              <a:defRPr sz="1505">
                <a:solidFill>
                  <a:schemeClr val="tx1">
                    <a:tint val="75000"/>
                  </a:schemeClr>
                </a:solidFill>
              </a:defRPr>
            </a:lvl1pPr>
            <a:lvl2pPr marL="343952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2pPr>
            <a:lvl3pPr marL="687903" indent="0">
              <a:buNone/>
              <a:defRPr sz="1204">
                <a:solidFill>
                  <a:schemeClr val="tx1">
                    <a:tint val="75000"/>
                  </a:schemeClr>
                </a:solidFill>
              </a:defRPr>
            </a:lvl3pPr>
            <a:lvl4pPr marL="103185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8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9758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370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766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1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536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3855"/>
            <a:ext cx="4038600" cy="3404949"/>
          </a:xfrm>
        </p:spPr>
        <p:txBody>
          <a:bodyPr/>
          <a:lstStyle>
            <a:lvl1pPr>
              <a:defRPr sz="2106"/>
            </a:lvl1pPr>
            <a:lvl2pPr>
              <a:defRPr sz="1806"/>
            </a:lvl2pPr>
            <a:lvl3pPr>
              <a:defRPr sz="1505"/>
            </a:lvl3pPr>
            <a:lvl4pPr>
              <a:defRPr sz="1354"/>
            </a:lvl4pPr>
            <a:lvl5pPr>
              <a:defRPr sz="1354"/>
            </a:lvl5pPr>
            <a:lvl6pPr>
              <a:defRPr sz="1354"/>
            </a:lvl6pPr>
            <a:lvl7pPr>
              <a:defRPr sz="1354"/>
            </a:lvl7pPr>
            <a:lvl8pPr>
              <a:defRPr sz="1354"/>
            </a:lvl8pPr>
            <a:lvl9pPr>
              <a:defRPr sz="13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3855"/>
            <a:ext cx="4038600" cy="3404949"/>
          </a:xfrm>
        </p:spPr>
        <p:txBody>
          <a:bodyPr/>
          <a:lstStyle>
            <a:lvl1pPr>
              <a:defRPr sz="2106"/>
            </a:lvl1pPr>
            <a:lvl2pPr>
              <a:defRPr sz="1806"/>
            </a:lvl2pPr>
            <a:lvl3pPr>
              <a:defRPr sz="1505"/>
            </a:lvl3pPr>
            <a:lvl4pPr>
              <a:defRPr sz="1354"/>
            </a:lvl4pPr>
            <a:lvl5pPr>
              <a:defRPr sz="1354"/>
            </a:lvl5pPr>
            <a:lvl6pPr>
              <a:defRPr sz="1354"/>
            </a:lvl6pPr>
            <a:lvl7pPr>
              <a:defRPr sz="1354"/>
            </a:lvl7pPr>
            <a:lvl8pPr>
              <a:defRPr sz="1354"/>
            </a:lvl8pPr>
            <a:lvl9pPr>
              <a:defRPr sz="13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33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4888"/>
            <a:ext cx="4040188" cy="481302"/>
          </a:xfrm>
        </p:spPr>
        <p:txBody>
          <a:bodyPr anchor="b"/>
          <a:lstStyle>
            <a:lvl1pPr marL="0" indent="0">
              <a:buNone/>
              <a:defRPr sz="1806" b="1"/>
            </a:lvl1pPr>
            <a:lvl2pPr marL="343952" indent="0">
              <a:buNone/>
              <a:defRPr sz="1505" b="1"/>
            </a:lvl2pPr>
            <a:lvl3pPr marL="687903" indent="0">
              <a:buNone/>
              <a:defRPr sz="1354" b="1"/>
            </a:lvl3pPr>
            <a:lvl4pPr marL="1031855" indent="0">
              <a:buNone/>
              <a:defRPr sz="1204" b="1"/>
            </a:lvl4pPr>
            <a:lvl5pPr marL="1375806" indent="0">
              <a:buNone/>
              <a:defRPr sz="1204" b="1"/>
            </a:lvl5pPr>
            <a:lvl6pPr marL="1719758" indent="0">
              <a:buNone/>
              <a:defRPr sz="1204" b="1"/>
            </a:lvl6pPr>
            <a:lvl7pPr marL="2063709" indent="0">
              <a:buNone/>
              <a:defRPr sz="1204" b="1"/>
            </a:lvl7pPr>
            <a:lvl8pPr marL="2407661" indent="0">
              <a:buNone/>
              <a:defRPr sz="1204" b="1"/>
            </a:lvl8pPr>
            <a:lvl9pPr marL="2751612" indent="0">
              <a:buNone/>
              <a:defRPr sz="12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6190"/>
            <a:ext cx="4040188" cy="2972613"/>
          </a:xfrm>
        </p:spPr>
        <p:txBody>
          <a:bodyPr/>
          <a:lstStyle>
            <a:lvl1pPr>
              <a:defRPr sz="1806"/>
            </a:lvl1pPr>
            <a:lvl2pPr>
              <a:defRPr sz="1505"/>
            </a:lvl2pPr>
            <a:lvl3pPr>
              <a:defRPr sz="1354"/>
            </a:lvl3pPr>
            <a:lvl4pPr>
              <a:defRPr sz="1204"/>
            </a:lvl4pPr>
            <a:lvl5pPr>
              <a:defRPr sz="1204"/>
            </a:lvl5pPr>
            <a:lvl6pPr>
              <a:defRPr sz="1204"/>
            </a:lvl6pPr>
            <a:lvl7pPr>
              <a:defRPr sz="1204"/>
            </a:lvl7pPr>
            <a:lvl8pPr>
              <a:defRPr sz="1204"/>
            </a:lvl8pPr>
            <a:lvl9pPr>
              <a:defRPr sz="1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4888"/>
            <a:ext cx="4041775" cy="481302"/>
          </a:xfrm>
        </p:spPr>
        <p:txBody>
          <a:bodyPr anchor="b"/>
          <a:lstStyle>
            <a:lvl1pPr marL="0" indent="0">
              <a:buNone/>
              <a:defRPr sz="1806" b="1"/>
            </a:lvl1pPr>
            <a:lvl2pPr marL="343952" indent="0">
              <a:buNone/>
              <a:defRPr sz="1505" b="1"/>
            </a:lvl2pPr>
            <a:lvl3pPr marL="687903" indent="0">
              <a:buNone/>
              <a:defRPr sz="1354" b="1"/>
            </a:lvl3pPr>
            <a:lvl4pPr marL="1031855" indent="0">
              <a:buNone/>
              <a:defRPr sz="1204" b="1"/>
            </a:lvl4pPr>
            <a:lvl5pPr marL="1375806" indent="0">
              <a:buNone/>
              <a:defRPr sz="1204" b="1"/>
            </a:lvl5pPr>
            <a:lvl6pPr marL="1719758" indent="0">
              <a:buNone/>
              <a:defRPr sz="1204" b="1"/>
            </a:lvl6pPr>
            <a:lvl7pPr marL="2063709" indent="0">
              <a:buNone/>
              <a:defRPr sz="1204" b="1"/>
            </a:lvl7pPr>
            <a:lvl8pPr marL="2407661" indent="0">
              <a:buNone/>
              <a:defRPr sz="1204" b="1"/>
            </a:lvl8pPr>
            <a:lvl9pPr marL="2751612" indent="0">
              <a:buNone/>
              <a:defRPr sz="12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6190"/>
            <a:ext cx="4041775" cy="2972613"/>
          </a:xfrm>
        </p:spPr>
        <p:txBody>
          <a:bodyPr/>
          <a:lstStyle>
            <a:lvl1pPr>
              <a:defRPr sz="1806"/>
            </a:lvl1pPr>
            <a:lvl2pPr>
              <a:defRPr sz="1505"/>
            </a:lvl2pPr>
            <a:lvl3pPr>
              <a:defRPr sz="1354"/>
            </a:lvl3pPr>
            <a:lvl4pPr>
              <a:defRPr sz="1204"/>
            </a:lvl4pPr>
            <a:lvl5pPr>
              <a:defRPr sz="1204"/>
            </a:lvl5pPr>
            <a:lvl6pPr>
              <a:defRPr sz="1204"/>
            </a:lvl6pPr>
            <a:lvl7pPr>
              <a:defRPr sz="1204"/>
            </a:lvl7pPr>
            <a:lvl8pPr>
              <a:defRPr sz="1204"/>
            </a:lvl8pPr>
            <a:lvl9pPr>
              <a:defRPr sz="1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82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020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3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420"/>
            <a:ext cx="3008313" cy="874227"/>
          </a:xfrm>
        </p:spPr>
        <p:txBody>
          <a:bodyPr anchor="b"/>
          <a:lstStyle>
            <a:lvl1pPr algn="l">
              <a:defRPr sz="150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420"/>
            <a:ext cx="5111750" cy="4403384"/>
          </a:xfrm>
        </p:spPr>
        <p:txBody>
          <a:bodyPr/>
          <a:lstStyle>
            <a:lvl1pPr>
              <a:defRPr sz="2407"/>
            </a:lvl1pPr>
            <a:lvl2pPr>
              <a:defRPr sz="2106"/>
            </a:lvl2pPr>
            <a:lvl3pPr>
              <a:defRPr sz="1806"/>
            </a:lvl3pPr>
            <a:lvl4pPr>
              <a:defRPr sz="1505"/>
            </a:lvl4pPr>
            <a:lvl5pPr>
              <a:defRPr sz="1505"/>
            </a:lvl5pPr>
            <a:lvl6pPr>
              <a:defRPr sz="1505"/>
            </a:lvl6pPr>
            <a:lvl7pPr>
              <a:defRPr sz="1505"/>
            </a:lvl7pPr>
            <a:lvl8pPr>
              <a:defRPr sz="1505"/>
            </a:lvl8pPr>
            <a:lvl9pPr>
              <a:defRPr sz="15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9647"/>
            <a:ext cx="3008313" cy="3529156"/>
          </a:xfrm>
        </p:spPr>
        <p:txBody>
          <a:bodyPr/>
          <a:lstStyle>
            <a:lvl1pPr marL="0" indent="0">
              <a:buNone/>
              <a:defRPr sz="1053"/>
            </a:lvl1pPr>
            <a:lvl2pPr marL="343952" indent="0">
              <a:buNone/>
              <a:defRPr sz="903"/>
            </a:lvl2pPr>
            <a:lvl3pPr marL="687903" indent="0">
              <a:buNone/>
              <a:defRPr sz="752"/>
            </a:lvl3pPr>
            <a:lvl4pPr marL="1031855" indent="0">
              <a:buNone/>
              <a:defRPr sz="677"/>
            </a:lvl4pPr>
            <a:lvl5pPr marL="1375806" indent="0">
              <a:buNone/>
              <a:defRPr sz="677"/>
            </a:lvl5pPr>
            <a:lvl6pPr marL="1719758" indent="0">
              <a:buNone/>
              <a:defRPr sz="677"/>
            </a:lvl6pPr>
            <a:lvl7pPr marL="2063709" indent="0">
              <a:buNone/>
              <a:defRPr sz="677"/>
            </a:lvl7pPr>
            <a:lvl8pPr marL="2407661" indent="0">
              <a:buNone/>
              <a:defRPr sz="677"/>
            </a:lvl8pPr>
            <a:lvl9pPr marL="2751612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95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11563"/>
            <a:ext cx="5486400" cy="426365"/>
          </a:xfrm>
        </p:spPr>
        <p:txBody>
          <a:bodyPr anchor="b"/>
          <a:lstStyle>
            <a:lvl1pPr algn="l">
              <a:defRPr sz="150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1000"/>
            <a:ext cx="5486400" cy="3095625"/>
          </a:xfrm>
        </p:spPr>
        <p:txBody>
          <a:bodyPr/>
          <a:lstStyle>
            <a:lvl1pPr marL="0" indent="0">
              <a:buNone/>
              <a:defRPr sz="2407"/>
            </a:lvl1pPr>
            <a:lvl2pPr marL="343952" indent="0">
              <a:buNone/>
              <a:defRPr sz="2106"/>
            </a:lvl2pPr>
            <a:lvl3pPr marL="687903" indent="0">
              <a:buNone/>
              <a:defRPr sz="1806"/>
            </a:lvl3pPr>
            <a:lvl4pPr marL="1031855" indent="0">
              <a:buNone/>
              <a:defRPr sz="1505"/>
            </a:lvl4pPr>
            <a:lvl5pPr marL="1375806" indent="0">
              <a:buNone/>
              <a:defRPr sz="1505"/>
            </a:lvl5pPr>
            <a:lvl6pPr marL="1719758" indent="0">
              <a:buNone/>
              <a:defRPr sz="1505"/>
            </a:lvl6pPr>
            <a:lvl7pPr marL="2063709" indent="0">
              <a:buNone/>
              <a:defRPr sz="1505"/>
            </a:lvl7pPr>
            <a:lvl8pPr marL="2407661" indent="0">
              <a:buNone/>
              <a:defRPr sz="1505"/>
            </a:lvl8pPr>
            <a:lvl9pPr marL="2751612" indent="0">
              <a:buNone/>
              <a:defRPr sz="150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37928"/>
            <a:ext cx="5486400" cy="605510"/>
          </a:xfrm>
        </p:spPr>
        <p:txBody>
          <a:bodyPr/>
          <a:lstStyle>
            <a:lvl1pPr marL="0" indent="0">
              <a:buNone/>
              <a:defRPr sz="1053"/>
            </a:lvl1pPr>
            <a:lvl2pPr marL="343952" indent="0">
              <a:buNone/>
              <a:defRPr sz="903"/>
            </a:lvl2pPr>
            <a:lvl3pPr marL="687903" indent="0">
              <a:buNone/>
              <a:defRPr sz="752"/>
            </a:lvl3pPr>
            <a:lvl4pPr marL="1031855" indent="0">
              <a:buNone/>
              <a:defRPr sz="677"/>
            </a:lvl4pPr>
            <a:lvl5pPr marL="1375806" indent="0">
              <a:buNone/>
              <a:defRPr sz="677"/>
            </a:lvl5pPr>
            <a:lvl6pPr marL="1719758" indent="0">
              <a:buNone/>
              <a:defRPr sz="677"/>
            </a:lvl6pPr>
            <a:lvl7pPr marL="2063709" indent="0">
              <a:buNone/>
              <a:defRPr sz="677"/>
            </a:lvl7pPr>
            <a:lvl8pPr marL="2407661" indent="0">
              <a:buNone/>
              <a:defRPr sz="677"/>
            </a:lvl8pPr>
            <a:lvl9pPr marL="2751612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554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69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39282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615"/>
            <a:ext cx="2057400" cy="44021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615"/>
            <a:ext cx="6019800" cy="44021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46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5191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540000" y="1200149"/>
            <a:ext cx="3600200" cy="3251199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4463798" y="1200149"/>
            <a:ext cx="3600200" cy="3251199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3083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64050" y="1200150"/>
            <a:ext cx="3599948" cy="3251199"/>
          </a:xfrm>
          <a:solidFill>
            <a:schemeClr val="bg1">
              <a:lumMod val="95000"/>
            </a:schemeClr>
          </a:solidFill>
        </p:spPr>
        <p:txBody>
          <a:bodyPr lIns="252000" tIns="216000" r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540000" y="1200149"/>
            <a:ext cx="3600200" cy="3251199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5769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% Content / 30%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5641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562600" y="1200150"/>
            <a:ext cx="2501398" cy="3251199"/>
          </a:xfrm>
          <a:solidFill>
            <a:schemeClr val="bg1">
              <a:lumMod val="95000"/>
            </a:schemeClr>
          </a:solidFill>
        </p:spPr>
        <p:txBody>
          <a:bodyPr lIns="252000" tIns="216000" r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540000" y="1200150"/>
            <a:ext cx="4781300" cy="3251198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246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% Content / 30%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8393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40000" y="1200150"/>
            <a:ext cx="4781300" cy="3251198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5"/>
          </p:nvPr>
        </p:nvSpPr>
        <p:spPr>
          <a:xfrm>
            <a:off x="5562600" y="1200150"/>
            <a:ext cx="2505074" cy="3251198"/>
          </a:xfrm>
        </p:spPr>
        <p:txBody>
          <a:bodyPr>
            <a:norm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940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8324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40000" y="2330450"/>
            <a:ext cx="7523998" cy="2120899"/>
          </a:xfrm>
          <a:solidFill>
            <a:schemeClr val="bg1">
              <a:lumMod val="95000"/>
            </a:schemeClr>
          </a:solidFill>
        </p:spPr>
        <p:txBody>
          <a:bodyPr lIns="252000" tIns="216000" r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 tIns="0" bIns="0">
            <a:spAutoFit/>
          </a:bodyPr>
          <a:lstStyle>
            <a:lvl1pPr marL="90488" indent="-90488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  <a:defRPr sz="600"/>
            </a:lvl1pPr>
            <a:lvl2pPr marL="0" indent="0">
              <a:lnSpc>
                <a:spcPct val="90000"/>
              </a:lnSpc>
              <a:spcBef>
                <a:spcPts val="200"/>
              </a:spcBef>
              <a:buNone/>
              <a:defRPr sz="600" b="0" i="1"/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39999" y="1200150"/>
            <a:ext cx="7527675" cy="1022350"/>
          </a:xfrm>
        </p:spPr>
        <p:txBody>
          <a:bodyPr>
            <a:noAutofit/>
          </a:bodyPr>
          <a:lstStyle>
            <a:lvl1pPr marL="177800" indent="-177800">
              <a:defRPr sz="1600"/>
            </a:lvl1pPr>
            <a:lvl2pPr marL="361950" indent="-184150">
              <a:defRPr sz="1400"/>
            </a:lvl2pPr>
            <a:lvl3pPr marL="539750" indent="-177800">
              <a:defRPr sz="1200"/>
            </a:lvl3pPr>
            <a:lvl4pPr marL="717550" indent="-177800">
              <a:defRPr sz="1200"/>
            </a:lvl4pPr>
            <a:lvl5pPr marL="177800" indent="-1778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014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469685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16" imgH="415" progId="TCLayout.ActiveDocument.1">
                  <p:embed/>
                </p:oleObj>
              </mc:Choice>
              <mc:Fallback>
                <p:oleObj name="think-cell Slide" r:id="rId20" imgW="416" imgH="41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203448"/>
            <a:ext cx="7523998" cy="32479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8604000" y="0"/>
            <a:ext cx="540000" cy="5159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7268" y="4706492"/>
            <a:ext cx="222579" cy="10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06C1CE95-9739-4B6C-A220-F07EDEE2EC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816358-C779-144D-955C-DCEC9EA0DBD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000" y="4599431"/>
            <a:ext cx="471963" cy="371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3" r:id="rId3"/>
    <p:sldLayoutId id="2147483663" r:id="rId4"/>
    <p:sldLayoutId id="2147483664" r:id="rId5"/>
    <p:sldLayoutId id="2147483688" r:id="rId6"/>
    <p:sldLayoutId id="2147483691" r:id="rId7"/>
    <p:sldLayoutId id="2147483692" r:id="rId8"/>
    <p:sldLayoutId id="2147483689" r:id="rId9"/>
    <p:sldLayoutId id="2147483690" r:id="rId10"/>
    <p:sldLayoutId id="2147483667" r:id="rId11"/>
    <p:sldLayoutId id="2147483665" r:id="rId12"/>
    <p:sldLayoutId id="2147483687" r:id="rId13"/>
    <p:sldLayoutId id="2147483685" r:id="rId14"/>
    <p:sldLayoutId id="2147483686" r:id="rId15"/>
    <p:sldLayoutId id="2147483697" r:id="rId16"/>
    <p:sldLayoutId id="2147483701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225425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38113" algn="l" defTabSz="914400" rtl="0" eaLnBrk="1" latinLnBrk="0" hangingPunct="1">
        <a:spcBef>
          <a:spcPts val="400"/>
        </a:spcBef>
        <a:buClr>
          <a:schemeClr val="accent1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3750" indent="-157163" algn="l" defTabSz="914400" rtl="0" eaLnBrk="1" latinLnBrk="0" hangingPunct="1">
        <a:spcBef>
          <a:spcPts val="400"/>
        </a:spcBef>
        <a:buClr>
          <a:schemeClr val="accent1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66700" indent="-2667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+mj-lt"/>
        <a:buAutoNum type="arabicPeriod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41" userDrawn="1">
          <p15:clr>
            <a:srgbClr val="F26B43"/>
          </p15:clr>
        </p15:guide>
        <p15:guide id="4" pos="5419" userDrawn="1">
          <p15:clr>
            <a:srgbClr val="F26B43"/>
          </p15:clr>
        </p15:guide>
        <p15:guide id="5" orient="horz" pos="3031" userDrawn="1">
          <p15:clr>
            <a:srgbClr val="F26B43"/>
          </p15:clr>
        </p15:guide>
        <p15:guide id="8" orient="horz" pos="491" userDrawn="1">
          <p15:clr>
            <a:srgbClr val="F26B43"/>
          </p15:clr>
        </p15:guide>
        <p15:guide id="10" pos="5082" userDrawn="1">
          <p15:clr>
            <a:srgbClr val="F26B43"/>
          </p15:clr>
        </p15:guide>
        <p15:guide id="11" orient="horz" pos="756" userDrawn="1">
          <p15:clr>
            <a:srgbClr val="F26B43"/>
          </p15:clr>
        </p15:guide>
        <p15:guide id="12" pos="2812" userDrawn="1">
          <p15:clr>
            <a:srgbClr val="F26B43"/>
          </p15:clr>
        </p15:guide>
        <p15:guide id="13" pos="2608" userDrawn="1">
          <p15:clr>
            <a:srgbClr val="F26B43"/>
          </p15:clr>
        </p15:guide>
        <p15:guide id="14" orient="horz" pos="28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6DB42-5C77-1BD8-A7F6-33047DD68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89"/>
            <a:ext cx="7886700" cy="997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91C30-4FBF-A41F-EF6D-666B107F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3445"/>
            <a:ext cx="7886700" cy="3273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58E17-D69F-37E5-5A1D-585C84118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81977"/>
            <a:ext cx="2057400" cy="274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3300C-F44D-484F-AA90-DB777E41594F}" type="datetimeFigureOut">
              <a:rPr lang="en-GB" smtClean="0"/>
              <a:t>13/09/2024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CDB3A-3DD8-160F-59CC-4BF9A459E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81977"/>
            <a:ext cx="3086100" cy="274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F25D-3A8E-6A44-A766-1377AC47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81977"/>
            <a:ext cx="2057400" cy="274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F3CF4-7562-4C42-B5C7-DA17396878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72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614"/>
            <a:ext cx="8229600" cy="859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3855"/>
            <a:ext cx="8229600" cy="3404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81977"/>
            <a:ext cx="2133600" cy="274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0C7E3-C449-49DB-B972-C2B47068D7DD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81977"/>
            <a:ext cx="2895600" cy="274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81977"/>
            <a:ext cx="2133600" cy="274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74044-6B3D-427A-BCA4-A0A6329BD4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39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687903" rtl="0" eaLnBrk="1" latinLnBrk="0" hangingPunct="1">
        <a:spcBef>
          <a:spcPct val="0"/>
        </a:spcBef>
        <a:buNone/>
        <a:defRPr sz="3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964" indent="-257964" algn="l" defTabSz="687903" rtl="0" eaLnBrk="1" latinLnBrk="0" hangingPunct="1">
        <a:spcBef>
          <a:spcPct val="20000"/>
        </a:spcBef>
        <a:buFont typeface="Arial" pitchFamily="34" charset="0"/>
        <a:buChar char="•"/>
        <a:defRPr sz="2407" kern="1200">
          <a:solidFill>
            <a:schemeClr val="tx1"/>
          </a:solidFill>
          <a:latin typeface="+mn-lt"/>
          <a:ea typeface="+mn-ea"/>
          <a:cs typeface="+mn-cs"/>
        </a:defRPr>
      </a:lvl1pPr>
      <a:lvl2pPr marL="558921" indent="-214970" algn="l" defTabSz="687903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2pPr>
      <a:lvl3pPr marL="859879" indent="-171976" algn="l" defTabSz="687903" rtl="0" eaLnBrk="1" latinLnBrk="0" hangingPunct="1">
        <a:spcBef>
          <a:spcPct val="20000"/>
        </a:spcBef>
        <a:buFont typeface="Arial" pitchFamily="34" charset="0"/>
        <a:buChar char="•"/>
        <a:defRPr sz="1806" kern="1200">
          <a:solidFill>
            <a:schemeClr val="tx1"/>
          </a:solidFill>
          <a:latin typeface="+mn-lt"/>
          <a:ea typeface="+mn-ea"/>
          <a:cs typeface="+mn-cs"/>
        </a:defRPr>
      </a:lvl3pPr>
      <a:lvl4pPr marL="1203830" indent="-171976" algn="l" defTabSz="687903" rtl="0" eaLnBrk="1" latinLnBrk="0" hangingPunct="1">
        <a:spcBef>
          <a:spcPct val="20000"/>
        </a:spcBef>
        <a:buFont typeface="Arial" pitchFamily="34" charset="0"/>
        <a:buChar char="–"/>
        <a:defRPr sz="1505" kern="1200">
          <a:solidFill>
            <a:schemeClr val="tx1"/>
          </a:solidFill>
          <a:latin typeface="+mn-lt"/>
          <a:ea typeface="+mn-ea"/>
          <a:cs typeface="+mn-cs"/>
        </a:defRPr>
      </a:lvl4pPr>
      <a:lvl5pPr marL="1547782" indent="-171976" algn="l" defTabSz="687903" rtl="0" eaLnBrk="1" latinLnBrk="0" hangingPunct="1">
        <a:spcBef>
          <a:spcPct val="20000"/>
        </a:spcBef>
        <a:buFont typeface="Arial" pitchFamily="34" charset="0"/>
        <a:buChar char="»"/>
        <a:defRPr sz="1505" kern="1200">
          <a:solidFill>
            <a:schemeClr val="tx1"/>
          </a:solidFill>
          <a:latin typeface="+mn-lt"/>
          <a:ea typeface="+mn-ea"/>
          <a:cs typeface="+mn-cs"/>
        </a:defRPr>
      </a:lvl5pPr>
      <a:lvl6pPr marL="1891734" indent="-171976" algn="l" defTabSz="687903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6pPr>
      <a:lvl7pPr marL="2235685" indent="-171976" algn="l" defTabSz="687903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7pPr>
      <a:lvl8pPr marL="2579637" indent="-171976" algn="l" defTabSz="687903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8pPr>
      <a:lvl9pPr marL="2923588" indent="-171976" algn="l" defTabSz="687903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1pPr>
      <a:lvl2pPr marL="343952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2pPr>
      <a:lvl3pPr marL="687903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3pPr>
      <a:lvl4pPr marL="1031855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4pPr>
      <a:lvl5pPr marL="1375806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5pPr>
      <a:lvl6pPr marL="1719758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6pPr>
      <a:lvl7pPr marL="2063709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7pPr>
      <a:lvl8pPr marL="2407661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8pPr>
      <a:lvl9pPr marL="2751612" algn="l" defTabSz="687903" rtl="0" eaLnBrk="1" latinLnBrk="0" hangingPunct="1">
        <a:defRPr sz="13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Ut-Gofs3TE" TargetMode="External"/><Relationship Id="rId2" Type="http://schemas.openxmlformats.org/officeDocument/2006/relationships/hyperlink" Target="https://www.hssib.org.uk/patient-safety-investigations/safety-management-systems/investigation-repor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lhub.org/learn/investigations-risk-management-and-legal-issues/investigations-and-complaints/methodology-and-guidance-how-to-do-an-investigation/patient-safety-incident-response-framework-psirf/top-picks-psirf-insights-and-opinions-r10249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slhub.org/learn/investigations-risk-management-and-legal-issues/investigations-and-complaints/methodology-and-guidance-how-to-do-an-investigation/patient-safety-incident-response-framework-psirf/top-picks-psirf-tools-templates-and-examples-r10248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6.pn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ientsafetylearning.org/resources/staff-support-guide-a-good-practice-resource-following-serious-patient-harm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www.patientsafetylearning.org/resources/blo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32.png"/><Relationship Id="rId5" Type="http://schemas.openxmlformats.org/officeDocument/2006/relationships/hyperlink" Target="http://www.pslhub.org/" TargetMode="Externa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hyperlink" Target="http://www.pslhub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patient-safety/patient-safety-insight/incident-response-framework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20healthpartnership.com/wp-content/uploads/2022/01/1863-Sovereign-Strategy-Patient-Safetly-Report-1.pdf" TargetMode="External"/><Relationship Id="rId2" Type="http://schemas.openxmlformats.org/officeDocument/2006/relationships/hyperlink" Target="https://www.oecd.org/health/health-systems/Economics-of-Patient-Safety-October-2020.pdf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17BD555-9139-42B0-17F5-B1A17BE2D268}"/>
              </a:ext>
            </a:extLst>
          </p:cNvPr>
          <p:cNvGrpSpPr/>
          <p:nvPr/>
        </p:nvGrpSpPr>
        <p:grpSpPr>
          <a:xfrm>
            <a:off x="422310" y="628710"/>
            <a:ext cx="8178799" cy="1338828"/>
            <a:chOff x="643467" y="2383896"/>
            <a:chExt cx="10905065" cy="2090207"/>
          </a:xfrm>
        </p:grpSpPr>
        <p:pic>
          <p:nvPicPr>
            <p:cNvPr id="6" name="Picture 5" descr="A group of people walking in a park&#10;&#10;Description automatically generated with low confidence">
              <a:extLst>
                <a:ext uri="{FF2B5EF4-FFF2-40B4-BE49-F238E27FC236}">
                  <a16:creationId xmlns:a16="http://schemas.microsoft.com/office/drawing/2014/main" id="{7D2B8F59-86E1-2164-53E3-7DB91AC84F0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2383896"/>
              <a:ext cx="5291666" cy="2090207"/>
            </a:xfrm>
            <a:prstGeom prst="rect">
              <a:avLst/>
            </a:prstGeom>
            <a:noFill/>
          </p:spPr>
        </p:pic>
        <p:pic>
          <p:nvPicPr>
            <p:cNvPr id="5" name="Picture 4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5C8BB1A-3213-28DE-1F65-E3D985E8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865" y="2602178"/>
              <a:ext cx="5291667" cy="165364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422016-1C5C-947F-F40F-0C97446ED46F}"/>
              </a:ext>
            </a:extLst>
          </p:cNvPr>
          <p:cNvSpPr txBox="1"/>
          <p:nvPr/>
        </p:nvSpPr>
        <p:spPr>
          <a:xfrm>
            <a:off x="912696" y="2446448"/>
            <a:ext cx="79185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rgbClr val="0091BA"/>
                </a:solidFill>
                <a:latin typeface="Bahnschrift" panose="020B0502040204020203" pitchFamily="34" charset="0"/>
              </a:rPr>
              <a:t>Breakout 2</a:t>
            </a:r>
          </a:p>
          <a:p>
            <a:pPr algn="ctr" defTabSz="685800"/>
            <a:r>
              <a:rPr lang="en-US" sz="3200" b="1" dirty="0">
                <a:solidFill>
                  <a:srgbClr val="0091BA"/>
                </a:solidFill>
                <a:latin typeface="Bahnschrift" panose="020B0502040204020203" pitchFamily="34" charset="0"/>
              </a:rPr>
              <a:t>Patient </a:t>
            </a:r>
            <a:r>
              <a:rPr lang="en-US" sz="3200" b="1" dirty="0" err="1">
                <a:solidFill>
                  <a:srgbClr val="0091BA"/>
                </a:solidFill>
                <a:latin typeface="Bahnschrift" panose="020B0502040204020203" pitchFamily="34" charset="0"/>
              </a:rPr>
              <a:t>Centred</a:t>
            </a:r>
            <a:r>
              <a:rPr lang="en-US" sz="3200" b="1" dirty="0">
                <a:solidFill>
                  <a:srgbClr val="0091BA"/>
                </a:solidFill>
                <a:latin typeface="Bahnschrift" panose="020B0502040204020203" pitchFamily="34" charset="0"/>
              </a:rPr>
              <a:t> Safety Systems</a:t>
            </a:r>
          </a:p>
          <a:p>
            <a:pPr algn="ctr" defTabSz="685800"/>
            <a:endParaRPr lang="en-US" sz="3200" b="1" dirty="0">
              <a:solidFill>
                <a:srgbClr val="0091BA"/>
              </a:solidFill>
              <a:latin typeface="Bahnschrift" panose="020B0502040204020203" pitchFamily="34" charset="0"/>
            </a:endParaRPr>
          </a:p>
          <a:p>
            <a:pPr algn="ctr" defTabSz="685800"/>
            <a:r>
              <a:rPr lang="en-US" sz="2800" b="1" dirty="0">
                <a:solidFill>
                  <a:srgbClr val="0091BA"/>
                </a:solidFill>
                <a:latin typeface="Bahnschrift" panose="020B0502040204020203" pitchFamily="34" charset="0"/>
              </a:rPr>
              <a:t>Helen Hughes, CEO Patient Safety Learning</a:t>
            </a:r>
          </a:p>
          <a:p>
            <a:pPr algn="ctr" defTabSz="685800"/>
            <a:r>
              <a:rPr lang="en-US" sz="2800" b="1" dirty="0">
                <a:solidFill>
                  <a:srgbClr val="0091BA"/>
                </a:solidFill>
                <a:latin typeface="Bahnschrift" panose="020B0502040204020203" pitchFamily="34" charset="0"/>
              </a:rPr>
              <a:t>Prof </a:t>
            </a:r>
            <a:r>
              <a:rPr lang="en-US" sz="2800" b="1" dirty="0" err="1">
                <a:solidFill>
                  <a:srgbClr val="0091BA"/>
                </a:solidFill>
                <a:latin typeface="Bahnschrift" panose="020B0502040204020203" pitchFamily="34" charset="0"/>
              </a:rPr>
              <a:t>Lourda</a:t>
            </a:r>
            <a:r>
              <a:rPr lang="en-US" sz="2800" b="1" dirty="0">
                <a:solidFill>
                  <a:srgbClr val="0091BA"/>
                </a:solidFill>
                <a:latin typeface="Bahnschrift" panose="020B0502040204020203" pitchFamily="34" charset="0"/>
              </a:rPr>
              <a:t> Geoghegan &amp; Kieran McAteer DoH</a:t>
            </a:r>
          </a:p>
        </p:txBody>
      </p:sp>
    </p:spTree>
    <p:extLst>
      <p:ext uri="{BB962C8B-B14F-4D97-AF65-F5344CB8AC3E}">
        <p14:creationId xmlns:p14="http://schemas.microsoft.com/office/powerpoint/2010/main" val="115775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safety must become a core purpose in...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539999" y="1200150"/>
            <a:ext cx="7527675" cy="3251200"/>
          </a:xfrm>
        </p:spPr>
        <p:txBody>
          <a:bodyPr>
            <a:normAutofit/>
          </a:bodyPr>
          <a:lstStyle/>
          <a:p>
            <a:r>
              <a:rPr lang="en-US" dirty="0"/>
              <a:t>Policy-making</a:t>
            </a:r>
          </a:p>
          <a:p>
            <a:r>
              <a:rPr lang="en-US" dirty="0"/>
              <a:t>Service commissioning &amp; planning</a:t>
            </a:r>
          </a:p>
          <a:p>
            <a:r>
              <a:rPr lang="en-US" dirty="0"/>
              <a:t>Standards &amp; good practice governance</a:t>
            </a:r>
          </a:p>
          <a:p>
            <a:r>
              <a:rPr lang="en-US" dirty="0"/>
              <a:t>Service provision</a:t>
            </a:r>
          </a:p>
          <a:p>
            <a:r>
              <a:rPr lang="en-US" dirty="0"/>
              <a:t>Professional regulation</a:t>
            </a:r>
          </a:p>
          <a:p>
            <a:r>
              <a:rPr lang="en-US" dirty="0"/>
              <a:t>System regulation</a:t>
            </a:r>
          </a:p>
          <a:p>
            <a:r>
              <a:rPr lang="en-US" dirty="0"/>
              <a:t>Patient &amp; family engagement</a:t>
            </a:r>
          </a:p>
          <a:p>
            <a:r>
              <a:rPr lang="en-US" dirty="0"/>
              <a:t>Business and financial planning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...across health and social care, a </a:t>
            </a:r>
            <a:r>
              <a:rPr lang="en-US" i="1" dirty="0">
                <a:solidFill>
                  <a:schemeClr val="accent1"/>
                </a:solidFill>
              </a:rPr>
              <a:t>safety management system </a:t>
            </a:r>
            <a:r>
              <a:rPr lang="en-US" dirty="0">
                <a:solidFill>
                  <a:schemeClr val="accent1"/>
                </a:solidFill>
              </a:rPr>
              <a:t>approach</a:t>
            </a:r>
          </a:p>
        </p:txBody>
      </p:sp>
      <p:pic>
        <p:nvPicPr>
          <p:cNvPr id="7" name="Picture 6" descr="A close-up of hands in a circle&#10;&#10;Description automatically generated">
            <a:extLst>
              <a:ext uri="{FF2B5EF4-FFF2-40B4-BE49-F238E27FC236}">
                <a16:creationId xmlns:a16="http://schemas.microsoft.com/office/drawing/2014/main" id="{B9F3F1AC-89A6-0D6C-859D-867CCB8C00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28751" y="1271134"/>
            <a:ext cx="3001553" cy="21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E93A16-2E7F-9013-FD14-8C6FE7820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259727-7080-1176-46EC-FCEA9ECF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78660"/>
            <a:ext cx="7626295" cy="560985"/>
          </a:xfrm>
        </p:spPr>
        <p:txBody>
          <a:bodyPr/>
          <a:lstStyle/>
          <a:p>
            <a:r>
              <a:rPr lang="en-GB" dirty="0"/>
              <a:t>Safety Management System report</a:t>
            </a:r>
            <a:br>
              <a:rPr lang="en-GB" sz="1200" b="0" i="0" dirty="0">
                <a:solidFill>
                  <a:schemeClr val="tx1"/>
                </a:solidFill>
                <a:effectLst/>
              </a:rPr>
            </a:b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6ACBB-108A-EFB8-EB86-D9AA2AAEA1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276999"/>
          </a:xfrm>
        </p:spPr>
        <p:txBody>
          <a:bodyPr/>
          <a:lstStyle/>
          <a:p>
            <a:pPr marL="0" indent="0">
              <a:buNone/>
            </a:pPr>
            <a:r>
              <a:rPr lang="en-GB" sz="1000" dirty="0"/>
              <a:t>1. </a:t>
            </a:r>
            <a:r>
              <a:rPr lang="en-GB" sz="1000" dirty="0">
                <a:hlinkClick r:id="rId2"/>
              </a:rPr>
              <a:t>HSSIB, Safety management systems – an introduction for healthcare, 18 October 2023</a:t>
            </a:r>
            <a:r>
              <a:rPr lang="en-GB" sz="1000" dirty="0"/>
              <a:t> and </a:t>
            </a:r>
            <a:r>
              <a:rPr lang="en-GB" sz="1000" dirty="0">
                <a:hlinkClick r:id="rId3"/>
              </a:rPr>
              <a:t>HSSIB, Video: Introduction to safety management systems, 16 October 2023</a:t>
            </a:r>
            <a:r>
              <a:rPr lang="en-GB" sz="1000" dirty="0"/>
              <a:t>.</a:t>
            </a:r>
            <a:endParaRPr lang="en-GB" sz="1000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270ACA-F8A6-DCB6-7216-27763C9908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999" y="1200150"/>
            <a:ext cx="7731803" cy="3251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600" i="0" dirty="0">
                <a:solidFill>
                  <a:schemeClr val="accent1"/>
                </a:solidFill>
                <a:effectLst/>
              </a:rPr>
              <a:t>The purpose of an SMS is to ensure that an industry achieves its business and operational objectives in a safe way and complies with the safety obligations that apply to it</a:t>
            </a:r>
            <a:endParaRPr lang="en-GB" b="0" i="0" dirty="0">
              <a:solidFill>
                <a:schemeClr val="accent1"/>
              </a:solidFill>
              <a:effectLst/>
            </a:endParaRPr>
          </a:p>
          <a:p>
            <a:r>
              <a:rPr lang="en-GB" b="0" i="0" dirty="0">
                <a:solidFill>
                  <a:schemeClr val="accent1"/>
                </a:solidFill>
                <a:effectLst/>
              </a:rPr>
              <a:t>HSSIB suggests: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Mapping current safety management activities to SMS principles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Identify opportunities for improvement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Determining if the way safety is managed would be usefully guided by SMS principles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Further understanding how an accountability framework could support an SMS approach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Understanding how safety issues </a:t>
            </a:r>
            <a:r>
              <a:rPr lang="en-GB" dirty="0">
                <a:solidFill>
                  <a:srgbClr val="000000"/>
                </a:solidFill>
              </a:rPr>
              <a:t>&amp;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risks are identified </a:t>
            </a:r>
            <a:r>
              <a:rPr lang="en-GB" dirty="0">
                <a:solidFill>
                  <a:srgbClr val="000000"/>
                </a:solidFill>
              </a:rPr>
              <a:t>&amp;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managed through an SMS approach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chemeClr val="accent1"/>
                </a:solidFill>
                <a:effectLst/>
              </a:rPr>
              <a:t>HSSIB recommends</a:t>
            </a:r>
            <a:endParaRPr lang="en-GB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NHSE explores &amp; develops SMS with a co-ordination 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CQC’s effectively assesses safety management activities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53BE9-B9DE-C389-3526-26F362E02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60" y="368595"/>
            <a:ext cx="2441733" cy="7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A19C91-0233-451B-B54B-914556C2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56" y="478661"/>
            <a:ext cx="7608842" cy="756000"/>
          </a:xfrm>
        </p:spPr>
        <p:txBody>
          <a:bodyPr anchor="t">
            <a:normAutofit/>
          </a:bodyPr>
          <a:lstStyle/>
          <a:p>
            <a:r>
              <a:rPr lang="en-GB" dirty="0"/>
              <a:t>Hierarchy of Improvement Intervention Effectiveness</a:t>
            </a:r>
            <a:endParaRPr lang="en-GB" u="sng" dirty="0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20336D02-543B-4A86-A2E2-C4CDED6303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02422" y="1153516"/>
            <a:ext cx="2692203" cy="2999670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BC13104-F058-4585-96CC-4FB525028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730" y="1164521"/>
            <a:ext cx="5879656" cy="299967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9C71"/>
                </a:solidFill>
              </a:rPr>
              <a:t>Most effective: system focused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Forcing functions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Automation &amp; computerisation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Simplification &amp; standardisation</a:t>
            </a:r>
          </a:p>
          <a:p>
            <a:r>
              <a:rPr lang="en-US" sz="1800" dirty="0">
                <a:solidFill>
                  <a:srgbClr val="009C71"/>
                </a:solidFill>
              </a:rPr>
              <a:t>Least effective: people focused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Checklists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Rules and policies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Education and Training</a:t>
            </a:r>
          </a:p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E9E9F0-DEB1-4657-B559-73EF7C55E0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4FD3A-E16D-4C7D-8D7F-9D7A59BA56A1}"/>
              </a:ext>
            </a:extLst>
          </p:cNvPr>
          <p:cNvSpPr txBox="1"/>
          <p:nvPr/>
        </p:nvSpPr>
        <p:spPr>
          <a:xfrm>
            <a:off x="540000" y="4229467"/>
            <a:ext cx="752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9C71"/>
                </a:solidFill>
              </a:rPr>
              <a:t>Need to move from people-focused to system-focused interventions </a:t>
            </a:r>
          </a:p>
        </p:txBody>
      </p:sp>
    </p:spTree>
    <p:extLst>
      <p:ext uri="{BB962C8B-B14F-4D97-AF65-F5344CB8AC3E}">
        <p14:creationId xmlns:p14="http://schemas.microsoft.com/office/powerpoint/2010/main" val="388142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B4B43D8-D823-D7AE-B1AE-D7C72DB23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2025" y="1098325"/>
            <a:ext cx="6629400" cy="3596449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6FB04-BE21-9185-B9F2-E2307347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193C57A-4A16-43CD-83BE-B45DC1D5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756000"/>
          </a:xfrm>
        </p:spPr>
        <p:txBody>
          <a:bodyPr/>
          <a:lstStyle/>
          <a:p>
            <a:r>
              <a:rPr lang="en-US" dirty="0"/>
              <a:t>Health care is complex: ‘the messy reality’</a:t>
            </a:r>
          </a:p>
        </p:txBody>
      </p:sp>
    </p:spTree>
    <p:extLst>
      <p:ext uri="{BB962C8B-B14F-4D97-AF65-F5344CB8AC3E}">
        <p14:creationId xmlns:p14="http://schemas.microsoft.com/office/powerpoint/2010/main" val="306118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6E65BE-8E4B-CB6D-2D11-2F62777E1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B1166A-59E0-8AF9-68AC-ABE8991F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safety isn’t just about incidents, we need to design for safety not just address harm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8FF1F-1EC6-23D6-94F4-14910A286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diagram of a normal distribution&#10;&#10;Description automatically generated with low confidence">
            <a:extLst>
              <a:ext uri="{FF2B5EF4-FFF2-40B4-BE49-F238E27FC236}">
                <a16:creationId xmlns:a16="http://schemas.microsoft.com/office/drawing/2014/main" id="{7D157AE7-CDDD-C7A3-747B-29DF6767B4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3958" y="1515226"/>
            <a:ext cx="3883224" cy="212892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AC5BA-BC6D-2861-BACF-43BCA8EB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78" y="1454835"/>
            <a:ext cx="3600200" cy="232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152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ADAD8E-7AB2-D03A-F48B-050E379FE8F3}"/>
              </a:ext>
            </a:extLst>
          </p:cNvPr>
          <p:cNvSpPr/>
          <p:nvPr/>
        </p:nvSpPr>
        <p:spPr>
          <a:xfrm>
            <a:off x="0" y="0"/>
            <a:ext cx="8604250" cy="5159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Patient Safety Learning</a:t>
            </a:r>
          </a:p>
          <a:p>
            <a:pPr lvl="1"/>
            <a:r>
              <a:rPr lang="en-GB" dirty="0"/>
              <a:t>who are we &amp; what do we do</a:t>
            </a:r>
          </a:p>
          <a:p>
            <a:r>
              <a:rPr lang="en-GB" dirty="0"/>
              <a:t>Patient safety: the problem and impact</a:t>
            </a:r>
          </a:p>
          <a:p>
            <a:r>
              <a:rPr lang="en-GB" dirty="0"/>
              <a:t>Why does avoidable harm persist?</a:t>
            </a:r>
          </a:p>
          <a:p>
            <a:r>
              <a:rPr lang="en-GB" dirty="0">
                <a:solidFill>
                  <a:schemeClr val="accent1"/>
                </a:solidFill>
              </a:rPr>
              <a:t>What are healthcare leaders doing to address avoidable harm?</a:t>
            </a:r>
          </a:p>
          <a:p>
            <a:r>
              <a:rPr lang="en-GB" dirty="0"/>
              <a:t>How Patient Safety Learning is contributing to safer care</a:t>
            </a:r>
          </a:p>
          <a:p>
            <a:r>
              <a:rPr lang="en-GB" dirty="0"/>
              <a:t>PSIRF and NI SAI replacement</a:t>
            </a:r>
          </a:p>
          <a:p>
            <a:r>
              <a:rPr lang="en-GB" dirty="0"/>
              <a:t>Reflective questions</a:t>
            </a:r>
          </a:p>
          <a:p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61B4CB-47C5-9944-2B1A-E1B07780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595799"/>
            <a:ext cx="478924" cy="3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14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15C4-046E-E5C8-6A60-38A43D573F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42CD8C-C1D1-09C4-6432-48561A3DA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</p:spPr>
        <p:txBody>
          <a:bodyPr anchor="t">
            <a:normAutofit/>
          </a:bodyPr>
          <a:lstStyle/>
          <a:p>
            <a:r>
              <a:rPr lang="en-GB" dirty="0"/>
              <a:t>WHO Global Patient Safety Action Plan</a:t>
            </a:r>
            <a:endParaRPr lang="en-GB" sz="11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76F854-A882-2B75-0ED0-8C4FE278B2E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089774" y="1200150"/>
            <a:ext cx="2641077" cy="32512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C023-7E17-A4B9-0473-62701821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305" y="1200150"/>
            <a:ext cx="3411610" cy="323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6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45A6A8-E96D-E31B-D1A8-C0F6BB8DD1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1" y="1003202"/>
            <a:ext cx="3856154" cy="3224139"/>
          </a:xfrm>
        </p:spPr>
        <p:txBody>
          <a:bodyPr>
            <a:normAutofit/>
          </a:bodyPr>
          <a:lstStyle/>
          <a:p>
            <a:r>
              <a:rPr lang="en-GB" dirty="0"/>
              <a:t>National Patient Safety Strategy 2019</a:t>
            </a:r>
          </a:p>
          <a:p>
            <a:r>
              <a:rPr lang="en-GB" dirty="0"/>
              <a:t>Safety vision to continuously improve patient safety, building on two foundations</a:t>
            </a:r>
          </a:p>
          <a:p>
            <a:pPr lvl="1"/>
            <a:r>
              <a:rPr lang="en-GB" dirty="0"/>
              <a:t>a patient safety culture</a:t>
            </a:r>
          </a:p>
          <a:p>
            <a:pPr lvl="1"/>
            <a:r>
              <a:rPr lang="en-GB" dirty="0"/>
              <a:t>a patient safety system</a:t>
            </a:r>
          </a:p>
          <a:p>
            <a:r>
              <a:rPr lang="en-GB" dirty="0"/>
              <a:t>Three strategic aims will support the development of both:</a:t>
            </a:r>
          </a:p>
          <a:p>
            <a:pPr marL="520700" lvl="1" indent="-342900">
              <a:buFont typeface="+mj-lt"/>
              <a:buAutoNum type="arabicPeriod"/>
            </a:pPr>
            <a:r>
              <a:rPr lang="en-GB" dirty="0"/>
              <a:t>Insight</a:t>
            </a:r>
          </a:p>
          <a:p>
            <a:pPr marL="520700" lvl="1" indent="-342900">
              <a:buFont typeface="+mj-lt"/>
              <a:buAutoNum type="arabicPeriod"/>
            </a:pPr>
            <a:r>
              <a:rPr lang="en-GB" dirty="0"/>
              <a:t>Involvement</a:t>
            </a:r>
          </a:p>
          <a:p>
            <a:pPr marL="520700" lvl="1" indent="-342900">
              <a:buFont typeface="+mj-lt"/>
              <a:buAutoNum type="arabicPeriod"/>
            </a:pPr>
            <a:r>
              <a:rPr lang="en-GB" dirty="0"/>
              <a:t>Improvement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A16C4D-82D4-6389-7BB0-1328662F6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45C9C-1A72-B29A-9140-43A97A344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</p:spPr>
        <p:txBody>
          <a:bodyPr anchor="t">
            <a:normAutofit/>
          </a:bodyPr>
          <a:lstStyle/>
          <a:p>
            <a:r>
              <a:rPr lang="en-GB" dirty="0"/>
              <a:t>NHSE approach to Patient Safety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BCE14-ECE9-FC45-44F2-B2EAC85A9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523" y="1098630"/>
            <a:ext cx="3607822" cy="300210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14F51-BFBA-BDB4-3AD1-47E849F6D6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52349"/>
          </a:xfrm>
        </p:spPr>
        <p:txBody>
          <a:bodyPr/>
          <a:lstStyle/>
          <a:p>
            <a:pPr marL="0" indent="0">
              <a:buNone/>
            </a:pPr>
            <a:r>
              <a:rPr lang="en-GB" sz="1100" dirty="0"/>
              <a:t>PSIRF information and resources: </a:t>
            </a:r>
            <a:r>
              <a:rPr lang="en-GB" sz="1100" dirty="0">
                <a:hlinkClick r:id="rId3"/>
              </a:rPr>
              <a:t>Insights and opinions</a:t>
            </a:r>
            <a:r>
              <a:rPr lang="en-GB" sz="1100" dirty="0"/>
              <a:t> &amp; </a:t>
            </a:r>
            <a:r>
              <a:rPr lang="en-GB" sz="1100" dirty="0">
                <a:hlinkClick r:id="rId4"/>
              </a:rPr>
              <a:t>Tools, templates and examples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22224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13F1AD-904B-3CF9-70EF-8AB81EDC6E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200150"/>
            <a:ext cx="4781300" cy="32511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dirty="0">
                <a:solidFill>
                  <a:schemeClr val="accent1"/>
                </a:solidFill>
              </a:rPr>
              <a:t>PSIRF</a:t>
            </a:r>
            <a:r>
              <a:rPr lang="en-GB" sz="1500" dirty="0"/>
              <a:t> – replacing the SI framework</a:t>
            </a:r>
            <a:endParaRPr lang="en-GB" sz="1500" b="0" i="0" dirty="0">
              <a:effectLst/>
            </a:endParaRPr>
          </a:p>
          <a:p>
            <a:pPr lvl="1">
              <a:lnSpc>
                <a:spcPct val="90000"/>
              </a:lnSpc>
            </a:pPr>
            <a:r>
              <a:rPr lang="en-GB" sz="1500" dirty="0"/>
              <a:t>U</a:t>
            </a:r>
            <a:r>
              <a:rPr lang="en-GB" sz="1500" dirty="0">
                <a:effectLst/>
              </a:rPr>
              <a:t>nderstand the factors that have contributed to an incident </a:t>
            </a:r>
          </a:p>
          <a:p>
            <a:pPr lvl="1">
              <a:lnSpc>
                <a:spcPct val="90000"/>
              </a:lnSpc>
            </a:pPr>
            <a:r>
              <a:rPr lang="en-GB" sz="1500" dirty="0"/>
              <a:t>L</a:t>
            </a:r>
            <a:r>
              <a:rPr lang="en-GB" sz="1500" dirty="0">
                <a:effectLst/>
              </a:rPr>
              <a:t>essons are learned</a:t>
            </a:r>
          </a:p>
          <a:p>
            <a:pPr lvl="1">
              <a:lnSpc>
                <a:spcPct val="90000"/>
              </a:lnSpc>
            </a:pPr>
            <a:r>
              <a:rPr lang="en-GB" sz="1500" dirty="0"/>
              <a:t>A</a:t>
            </a:r>
            <a:r>
              <a:rPr lang="en-GB" sz="1500" dirty="0">
                <a:effectLst/>
              </a:rPr>
              <a:t>nd acted upon</a:t>
            </a:r>
            <a:r>
              <a:rPr lang="en-GB" sz="1500" dirty="0"/>
              <a:t> for i</a:t>
            </a:r>
            <a:r>
              <a:rPr lang="en-GB" sz="1500" dirty="0">
                <a:effectLst/>
              </a:rPr>
              <a:t>mprovement </a:t>
            </a:r>
          </a:p>
          <a:p>
            <a:pPr lvl="1">
              <a:lnSpc>
                <a:spcPct val="90000"/>
              </a:lnSpc>
            </a:pPr>
            <a:r>
              <a:rPr lang="en-GB" sz="1500" dirty="0"/>
              <a:t>I</a:t>
            </a:r>
            <a:r>
              <a:rPr lang="en-GB" sz="1500" dirty="0">
                <a:effectLst/>
              </a:rPr>
              <a:t>nvolving patients, families and </a:t>
            </a:r>
            <a:r>
              <a:rPr lang="en-GB" sz="1500" dirty="0"/>
              <a:t>staff meaningfully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chemeClr val="accent1"/>
                </a:solidFill>
              </a:rPr>
              <a:t>Patient Safety Partners </a:t>
            </a:r>
            <a:r>
              <a:rPr lang="en-GB" sz="1700" dirty="0"/>
              <a:t>&amp; patient engagement 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solidFill>
                  <a:schemeClr val="accent1"/>
                </a:solidFill>
              </a:rPr>
              <a:t>LFPSE, </a:t>
            </a:r>
            <a:r>
              <a:rPr lang="en-GB" sz="1500" dirty="0"/>
              <a:t>updated incident reporting system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solidFill>
                  <a:schemeClr val="accent1"/>
                </a:solidFill>
              </a:rPr>
              <a:t>AHSN/HINs </a:t>
            </a:r>
            <a:r>
              <a:rPr lang="en-GB" sz="1500" dirty="0"/>
              <a:t>delivering elements of the NHSE strategy </a:t>
            </a:r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36DA37-4651-5095-9BDA-F50B2C08B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771D9-40BB-A434-E797-5A6CD917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</p:spPr>
        <p:txBody>
          <a:bodyPr anchor="t">
            <a:normAutofit/>
          </a:bodyPr>
          <a:lstStyle/>
          <a:p>
            <a:r>
              <a:rPr lang="en-GB" dirty="0"/>
              <a:t>NHS Patient Safety Strategy: key actions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C93D39C-3010-87D0-963E-CDE5D4854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9184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398874A-BD6A-9571-AA4C-B68983FA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810" y="3011871"/>
            <a:ext cx="1559319" cy="87711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FD4F5-08E5-E135-3C81-0865F91B4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194" y="2693134"/>
            <a:ext cx="1142722" cy="1608863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12146A6-D713-D9B2-87D3-E323F7642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734" y="1076253"/>
            <a:ext cx="2301264" cy="1255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16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3730C-F44A-CFFC-51EC-1D2A97F366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E1003D-EDDE-B794-D4B0-5E3DF743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AHSN/HIN safety improvement programmes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DBD02-9449-8F0C-ACCD-694F2A6B6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2" y="916448"/>
            <a:ext cx="6596547" cy="389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92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BF63C-6105-0D93-FCF4-34B6A108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D23D4E-06D1-82E6-1624-5B569CFC8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718" y="3810617"/>
            <a:ext cx="4320000" cy="503659"/>
          </a:xfrm>
        </p:spPr>
        <p:txBody>
          <a:bodyPr/>
          <a:lstStyle/>
          <a:p>
            <a:r>
              <a:rPr lang="en-US" b="1" dirty="0"/>
              <a:t>Helen Hughes, Chief Executive</a:t>
            </a:r>
          </a:p>
          <a:p>
            <a:r>
              <a:rPr lang="en-US" dirty="0"/>
              <a:t>Wednesday 20 March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4A8478-4084-0806-F99A-07A5A2432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818" y="1047783"/>
            <a:ext cx="4320000" cy="1332839"/>
          </a:xfrm>
        </p:spPr>
        <p:txBody>
          <a:bodyPr>
            <a:normAutofit/>
          </a:bodyPr>
          <a:lstStyle/>
          <a:p>
            <a:r>
              <a:rPr lang="en-US" dirty="0"/>
              <a:t>NIPSO Patient Safety Conference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CA66A61-F2C9-ABEC-EF6B-4D425FCEC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718" y="2423159"/>
            <a:ext cx="5581728" cy="734124"/>
          </a:xfrm>
        </p:spPr>
        <p:txBody>
          <a:bodyPr/>
          <a:lstStyle/>
          <a:p>
            <a:r>
              <a:rPr lang="en-US" dirty="0"/>
              <a:t>Designing Patient Safety Centered Systems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5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824B6-0131-3FFF-8A1E-676F0384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FDE95F-C4EE-4B68-EE36-2EF99E489A85}"/>
              </a:ext>
            </a:extLst>
          </p:cNvPr>
          <p:cNvSpPr/>
          <p:nvPr/>
        </p:nvSpPr>
        <p:spPr>
          <a:xfrm>
            <a:off x="4364124" y="1211940"/>
            <a:ext cx="3703546" cy="2396994"/>
          </a:xfrm>
          <a:prstGeom prst="rect">
            <a:avLst/>
          </a:prstGeom>
          <a:solidFill>
            <a:schemeClr val="accent1">
              <a:lumMod val="20000"/>
              <a:lumOff val="80000"/>
              <a:alpha val="28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23ECC4-F70C-7C58-59F0-2E9CBFFB55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750" y="1212729"/>
            <a:ext cx="3627345" cy="2396994"/>
          </a:xfrm>
          <a:prstGeom prst="rect">
            <a:avLst/>
          </a:prstGeom>
          <a:solidFill>
            <a:schemeClr val="accent1">
              <a:lumMod val="20000"/>
              <a:lumOff val="80000"/>
              <a:alpha val="28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5 Domains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Leadership Commitment to Eliminating Preventable Harm</a:t>
            </a:r>
          </a:p>
          <a:p>
            <a:r>
              <a:rPr lang="en-GB" sz="1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Strategic Planning &amp; Organisational Policy</a:t>
            </a:r>
          </a:p>
          <a:p>
            <a:r>
              <a:rPr lang="en-GB" sz="1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Culture of Safety &amp; Learning Health System</a:t>
            </a:r>
          </a:p>
          <a:p>
            <a:r>
              <a:rPr lang="en-GB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Accountability </a:t>
            </a:r>
            <a:r>
              <a:rPr lang="en-GB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GB" sz="1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Transparency</a:t>
            </a:r>
            <a:endParaRPr lang="en-GB" sz="12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Patient </a:t>
            </a:r>
            <a:r>
              <a:rPr lang="en-GB" sz="12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GB" sz="1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Family Engagement</a:t>
            </a:r>
          </a:p>
          <a:p>
            <a:pPr marL="0" indent="0">
              <a:buNone/>
            </a:pPr>
            <a:endParaRPr lang="en-GB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51CD06-CC55-D0C4-D6A5-47B27857B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E1D018-E020-FD0A-E653-93531268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7933440" cy="666000"/>
          </a:xfrm>
        </p:spPr>
        <p:txBody>
          <a:bodyPr/>
          <a:lstStyle/>
          <a:p>
            <a:r>
              <a:rPr lang="en-GB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 CMS Structural Measure </a:t>
            </a:r>
            <a:r>
              <a:rPr lang="en-GB" i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vis-à-vis</a:t>
            </a:r>
            <a:r>
              <a:rPr lang="en-GB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Patient Safety Learning’s Standards</a:t>
            </a:r>
            <a:br>
              <a:rPr lang="en-GB" kern="100" dirty="0">
                <a:solidFill>
                  <a:srgbClr val="2F549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0A68-192A-2ABC-0523-17ECC223D8A4}"/>
              </a:ext>
            </a:extLst>
          </p:cNvPr>
          <p:cNvSpPr txBox="1"/>
          <p:nvPr/>
        </p:nvSpPr>
        <p:spPr>
          <a:xfrm>
            <a:off x="4352985" y="1194737"/>
            <a:ext cx="3781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7 Foundations; 26 Aims; 144 Standards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8F123-1D9E-3F49-AA96-ED5056A8786B}"/>
              </a:ext>
            </a:extLst>
          </p:cNvPr>
          <p:cNvSpPr txBox="1"/>
          <p:nvPr/>
        </p:nvSpPr>
        <p:spPr>
          <a:xfrm>
            <a:off x="444204" y="3704739"/>
            <a:ext cx="7735546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 alignment: our Foundations, Aims &amp; Standards incorporate the requirements</a:t>
            </a:r>
            <a:b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 the CMS framework...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Patient Safety Learning Standards are greater in scope &amp; more comprehensive</a:t>
            </a: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81DE6-781D-A96C-B2E9-5856B1ED3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1" r="43963" b="29757"/>
          <a:stretch/>
        </p:blipFill>
        <p:spPr>
          <a:xfrm>
            <a:off x="4777563" y="1402749"/>
            <a:ext cx="2880815" cy="22061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/>
          <a:lstStyle/>
          <a:p>
            <a:fld id="{06C1CE95-9739-4B6C-A220-F07EDEE2EC27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</p:spPr>
        <p:txBody>
          <a:bodyPr/>
          <a:lstStyle/>
          <a:p>
            <a:r>
              <a:rPr lang="en-GB" dirty="0"/>
              <a:t>‘Unique patient safety standards: a world first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40000" y="1200150"/>
            <a:ext cx="7523998" cy="3480564"/>
          </a:xfrm>
        </p:spPr>
        <p:txBody>
          <a:bodyPr>
            <a:normAutofit/>
          </a:bodyPr>
          <a:lstStyle/>
          <a:p>
            <a:r>
              <a:rPr lang="en-GB" dirty="0"/>
              <a:t>To help organisations establish defined safety aims / goals &amp; demonstrate achievement against:</a:t>
            </a:r>
          </a:p>
          <a:p>
            <a:pPr lvl="1"/>
            <a:r>
              <a:rPr lang="en-GB" dirty="0"/>
              <a:t>Evidence-based outputs</a:t>
            </a:r>
          </a:p>
          <a:p>
            <a:pPr lvl="1"/>
            <a:r>
              <a:rPr lang="en-GB" dirty="0"/>
              <a:t>Outcomes and behaviours </a:t>
            </a:r>
          </a:p>
          <a:p>
            <a:r>
              <a:rPr lang="en-GB" dirty="0"/>
              <a:t>Based on 20 years’ research</a:t>
            </a:r>
          </a:p>
          <a:p>
            <a:pPr lvl="1"/>
            <a:r>
              <a:rPr lang="en-GB" dirty="0"/>
              <a:t>including learning from inquiries, policy &amp; </a:t>
            </a:r>
          </a:p>
          <a:p>
            <a:pPr marL="269875" lvl="1" indent="0">
              <a:buNone/>
            </a:pPr>
            <a:r>
              <a:rPr lang="en-GB" dirty="0"/>
              <a:t>     good practice UK  &amp; internationally</a:t>
            </a:r>
          </a:p>
          <a:p>
            <a:r>
              <a:rPr lang="en-GB" dirty="0"/>
              <a:t>Developed in partnership with specialists</a:t>
            </a:r>
            <a:br>
              <a:rPr lang="en-GB" dirty="0"/>
            </a:br>
            <a:r>
              <a:rPr lang="en-GB" dirty="0"/>
              <a:t>&amp; practitioners</a:t>
            </a:r>
          </a:p>
          <a:p>
            <a:pPr lvl="1"/>
            <a:r>
              <a:rPr lang="en-GB" dirty="0"/>
              <a:t>quality assured with ‘real world’ practicality </a:t>
            </a:r>
          </a:p>
          <a:p>
            <a:pPr marL="0" indent="0">
              <a:buNone/>
            </a:pPr>
            <a:endParaRPr lang="en-GB" dirty="0"/>
          </a:p>
          <a:p>
            <a:pPr lvl="3"/>
            <a:endParaRPr lang="en-US" dirty="0"/>
          </a:p>
        </p:txBody>
      </p:sp>
      <p:pic>
        <p:nvPicPr>
          <p:cNvPr id="13" name="Picture 2" descr="Patient Safety Standards Example">
            <a:extLst>
              <a:ext uri="{FF2B5EF4-FFF2-40B4-BE49-F238E27FC236}">
                <a16:creationId xmlns:a16="http://schemas.microsoft.com/office/drawing/2014/main" id="{8BB47548-2147-6F40-94DA-D3BD88928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66" y="1875709"/>
            <a:ext cx="3255043" cy="1895519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AC53AFF-09F8-0640-8D67-CB2F97C87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974" y="1530718"/>
            <a:ext cx="2603024" cy="2303678"/>
          </a:xfrm>
          <a:prstGeom prst="rect">
            <a:avLst/>
          </a:prstGeom>
          <a:noFill/>
        </p:spPr>
      </p:pic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5" progId="TCLayout.ActiveDocument.1">
                  <p:embed/>
                </p:oleObj>
              </mc:Choice>
              <mc:Fallback>
                <p:oleObj name="think-cell Slide" r:id="rId4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/>
          <a:lstStyle/>
          <a:p>
            <a:fld id="{06C1CE95-9739-4B6C-A220-F07EDEE2EC27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</p:spPr>
        <p:txBody>
          <a:bodyPr/>
          <a:lstStyle/>
          <a:p>
            <a:r>
              <a:rPr lang="en-GB" dirty="0"/>
              <a:t>Assessment of safety culture and performance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437011-E9C3-20B9-9DE2-58AA713B2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40000" y="1200150"/>
            <a:ext cx="4752090" cy="3251200"/>
          </a:xfrm>
        </p:spPr>
        <p:txBody>
          <a:bodyPr>
            <a:normAutofit/>
          </a:bodyPr>
          <a:lstStyle/>
          <a:p>
            <a:r>
              <a:rPr lang="en-GB" dirty="0"/>
              <a:t>High level organisational diagnostic ‘Snapshot’</a:t>
            </a:r>
          </a:p>
          <a:p>
            <a:r>
              <a:rPr lang="en-GB" dirty="0"/>
              <a:t>Full deep-dive assessment of each of the 7 Foundations</a:t>
            </a:r>
          </a:p>
          <a:p>
            <a:r>
              <a:rPr lang="en-GB" dirty="0"/>
              <a:t>Enables organisations to evaluate their performance &amp;</a:t>
            </a:r>
            <a:br>
              <a:rPr lang="en-GB" dirty="0"/>
            </a:br>
            <a:r>
              <a:rPr lang="en-GB" dirty="0"/>
              <a:t>delivery </a:t>
            </a:r>
          </a:p>
          <a:p>
            <a:pPr lvl="1"/>
            <a:r>
              <a:rPr lang="en-GB" dirty="0"/>
              <a:t>Baseline self-assessment</a:t>
            </a:r>
          </a:p>
          <a:p>
            <a:pPr lvl="1"/>
            <a:r>
              <a:rPr lang="en-GB" dirty="0"/>
              <a:t>On-going review to evidence improvement and impact</a:t>
            </a:r>
          </a:p>
          <a:p>
            <a:r>
              <a:rPr lang="en-GB" dirty="0"/>
              <a:t>Informs regulatory assessment </a:t>
            </a:r>
          </a:p>
          <a:p>
            <a:r>
              <a:rPr lang="en-GB" dirty="0"/>
              <a:t>Potential to extend into formal accreditation process (wip)</a:t>
            </a:r>
          </a:p>
        </p:txBody>
      </p:sp>
    </p:spTree>
    <p:extLst>
      <p:ext uri="{BB962C8B-B14F-4D97-AF65-F5344CB8AC3E}">
        <p14:creationId xmlns:p14="http://schemas.microsoft.com/office/powerpoint/2010/main" val="38340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ADAD8E-7AB2-D03A-F48B-050E379FE8F3}"/>
              </a:ext>
            </a:extLst>
          </p:cNvPr>
          <p:cNvSpPr/>
          <p:nvPr/>
        </p:nvSpPr>
        <p:spPr>
          <a:xfrm>
            <a:off x="0" y="0"/>
            <a:ext cx="8604250" cy="5159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Patient Safety Learning</a:t>
            </a:r>
          </a:p>
          <a:p>
            <a:pPr lvl="1"/>
            <a:r>
              <a:rPr lang="en-GB" dirty="0"/>
              <a:t>who are we &amp; what do we do</a:t>
            </a:r>
          </a:p>
          <a:p>
            <a:r>
              <a:rPr lang="en-GB" dirty="0"/>
              <a:t>Patient safety: the problem and impact</a:t>
            </a:r>
          </a:p>
          <a:p>
            <a:r>
              <a:rPr lang="en-GB" dirty="0"/>
              <a:t>Why does avoidable harm persist?</a:t>
            </a:r>
          </a:p>
          <a:p>
            <a:r>
              <a:rPr lang="en-GB" dirty="0"/>
              <a:t>What are healthcare leaders doing to address avoidable harm?</a:t>
            </a:r>
          </a:p>
          <a:p>
            <a:r>
              <a:rPr lang="en-GB" dirty="0">
                <a:solidFill>
                  <a:schemeClr val="accent1"/>
                </a:solidFill>
              </a:rPr>
              <a:t>How Patient Safety Learning is contributing to safer care</a:t>
            </a:r>
          </a:p>
          <a:p>
            <a:r>
              <a:rPr lang="en-GB" dirty="0"/>
              <a:t>PSIRF and NI SAI replacement</a:t>
            </a:r>
          </a:p>
          <a:p>
            <a:r>
              <a:rPr lang="en-GB" dirty="0"/>
              <a:t>Reflective questions</a:t>
            </a:r>
          </a:p>
          <a:p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61B4CB-47C5-9944-2B1A-E1B07780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595799"/>
            <a:ext cx="478924" cy="3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528FD3-BB84-49BB-398B-0BECBDB0E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727DDA-F65F-FBB4-D487-A43EC9FF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i="0" dirty="0">
                <a:effectLst/>
              </a:rPr>
              <a:t>Policy, research, reports and guidance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21146-4F1C-5EDA-124C-1304C72CB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138499"/>
          </a:xfrm>
        </p:spPr>
        <p:txBody>
          <a:bodyPr/>
          <a:lstStyle/>
          <a:p>
            <a:r>
              <a:rPr lang="en-US" sz="1000" dirty="0">
                <a:hlinkClick r:id="rId2"/>
              </a:rPr>
              <a:t>Policy blogs </a:t>
            </a:r>
            <a:r>
              <a:rPr lang="en-US" sz="1000" dirty="0"/>
              <a:t>and  </a:t>
            </a:r>
            <a:r>
              <a:rPr lang="en-US" sz="1000" dirty="0">
                <a:hlinkClick r:id="rId3"/>
              </a:rPr>
              <a:t>Staff Support Guide</a:t>
            </a:r>
            <a:endParaRPr lang="en-US" sz="1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028A04-7271-2F17-C0B2-106703AD85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612" y="1049050"/>
            <a:ext cx="8210106" cy="3251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FBE1D-E704-AF6E-74D4-5F203EC7F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1413807"/>
            <a:ext cx="1531207" cy="21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F556F8AF-BAB4-2C2C-4DDC-BDE50662A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016" y="1407421"/>
            <a:ext cx="1529588" cy="2158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65846B9-C466-77C9-CBED-83652A32F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413" y="1413807"/>
            <a:ext cx="1528324" cy="21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6835B-FE29-5521-A839-2972418BB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871" y="1413807"/>
            <a:ext cx="2722410" cy="21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Sharing knowledge for learning and action </a:t>
            </a:r>
          </a:p>
          <a:p>
            <a:r>
              <a:rPr lang="en-US" dirty="0"/>
              <a:t>Publishing and promoting high quality content that can be shared to improve patient safety</a:t>
            </a:r>
          </a:p>
          <a:p>
            <a:r>
              <a:rPr lang="en-US" dirty="0"/>
              <a:t>Promoting patient safety good practice and policy</a:t>
            </a:r>
          </a:p>
          <a:p>
            <a:r>
              <a:rPr lang="en-US" dirty="0"/>
              <a:t>Promoting the voice of the ‘patient safety front line’</a:t>
            </a:r>
          </a:p>
          <a:p>
            <a:r>
              <a:rPr lang="en-US" dirty="0"/>
              <a:t>The home of patient safety networks</a:t>
            </a:r>
          </a:p>
          <a:p>
            <a:r>
              <a:rPr lang="en-US" dirty="0"/>
              <a:t>Its free!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world’s largest knowledge repository for patient safety– </a:t>
            </a:r>
            <a:r>
              <a:rPr lang="en-US" i="1" dirty="0"/>
              <a:t>the hub </a:t>
            </a:r>
            <a:r>
              <a:rPr lang="en-US" dirty="0"/>
              <a:t>(</a:t>
            </a:r>
            <a:r>
              <a:rPr lang="en-US" dirty="0">
                <a:hlinkClick r:id="rId5"/>
              </a:rPr>
              <a:t>www.pslhub.org</a:t>
            </a:r>
            <a:r>
              <a:rPr lang="en-US" dirty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99212-053C-B766-0FBE-56514632D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326" y="1661183"/>
            <a:ext cx="3633672" cy="23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7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1A797-D19F-1177-34B4-569F4422A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GB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2B15BB2C-373E-7CEF-4D6C-41A78830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3" y="160978"/>
            <a:ext cx="8243379" cy="483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86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D84493-51BE-4D72-1549-19BAA14D9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/>
          <a:lstStyle/>
          <a:p>
            <a:fld id="{06C1CE95-9739-4B6C-A220-F07EDEE2EC27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4B3303-3653-9ACC-32C5-92ECC699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</p:spPr>
        <p:txBody>
          <a:bodyPr/>
          <a:lstStyle/>
          <a:p>
            <a:r>
              <a:rPr lang="en-US" dirty="0"/>
              <a:t>Patient Safety Networks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EFAF922-C63A-762D-2F58-31C265D005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C4F399-7865-81AB-1F26-C359E269D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200150"/>
            <a:ext cx="3924300" cy="3251200"/>
          </a:xfrm>
        </p:spPr>
        <p:txBody>
          <a:bodyPr>
            <a:normAutofit/>
          </a:bodyPr>
          <a:lstStyle/>
          <a:p>
            <a:r>
              <a:rPr lang="en-US" dirty="0"/>
              <a:t>Informal voluntary networks created</a:t>
            </a:r>
            <a:br>
              <a:rPr lang="en-US" dirty="0"/>
            </a:br>
            <a:r>
              <a:rPr lang="en-US" dirty="0"/>
              <a:t>by &amp; for staff working in patient safety</a:t>
            </a:r>
          </a:p>
          <a:p>
            <a:r>
              <a:rPr lang="en-US" dirty="0"/>
              <a:t>Weekly drop-in sessions with</a:t>
            </a:r>
            <a:br>
              <a:rPr lang="en-US" dirty="0"/>
            </a:br>
            <a:r>
              <a:rPr lang="en-US" dirty="0"/>
              <a:t>guest speakers</a:t>
            </a:r>
          </a:p>
          <a:p>
            <a:r>
              <a:rPr lang="en-US" dirty="0"/>
              <a:t>Information &amp; peer support</a:t>
            </a:r>
          </a:p>
          <a:p>
            <a:r>
              <a:rPr lang="en-US" dirty="0"/>
              <a:t>Dedicated private space for discussions &amp; sharing resources on </a:t>
            </a:r>
            <a:r>
              <a:rPr lang="en-US" i="1" dirty="0"/>
              <a:t>the hub</a:t>
            </a:r>
          </a:p>
          <a:p>
            <a:r>
              <a:rPr lang="en-US" dirty="0"/>
              <a:t>Helping to develop &amp; strengthen</a:t>
            </a:r>
            <a:br>
              <a:rPr lang="en-US" dirty="0"/>
            </a:br>
            <a:r>
              <a:rPr lang="en-US" dirty="0"/>
              <a:t>an open &amp; fair safety culture</a:t>
            </a:r>
          </a:p>
          <a:p>
            <a:r>
              <a:rPr lang="en-US" dirty="0"/>
              <a:t>Free and open to all in the UK</a:t>
            </a:r>
          </a:p>
          <a:p>
            <a:r>
              <a:rPr lang="en-US" dirty="0">
                <a:hlinkClick r:id="rId2"/>
              </a:rPr>
              <a:t>www.pslhub.org</a:t>
            </a:r>
            <a:endParaRPr lang="en-US" dirty="0"/>
          </a:p>
          <a:p>
            <a:endParaRPr lang="en-US" dirty="0"/>
          </a:p>
        </p:txBody>
      </p:sp>
      <p:pic>
        <p:nvPicPr>
          <p:cNvPr id="23" name="Picture 22" descr="A group of people on a video conference&#10;&#10;Description automatically generated">
            <a:extLst>
              <a:ext uri="{FF2B5EF4-FFF2-40B4-BE49-F238E27FC236}">
                <a16:creationId xmlns:a16="http://schemas.microsoft.com/office/drawing/2014/main" id="{0BF24536-F159-1F50-0D53-D76650343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43" y="2960280"/>
            <a:ext cx="2579412" cy="1546952"/>
          </a:xfrm>
          <a:prstGeom prst="rect">
            <a:avLst/>
          </a:prstGeom>
        </p:spPr>
      </p:pic>
      <p:pic>
        <p:nvPicPr>
          <p:cNvPr id="16" name="Picture 15" descr="A logo with circles and text&#10;&#10;Description automatically generated with medium confidence">
            <a:extLst>
              <a:ext uri="{FF2B5EF4-FFF2-40B4-BE49-F238E27FC236}">
                <a16:creationId xmlns:a16="http://schemas.microsoft.com/office/drawing/2014/main" id="{7F588C97-EBF3-D405-9811-66E18F7B6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832" y="1953441"/>
            <a:ext cx="1498209" cy="749105"/>
          </a:xfrm>
          <a:prstGeom prst="rect">
            <a:avLst/>
          </a:prstGeom>
        </p:spPr>
      </p:pic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64C21544-504A-C092-A62C-9DA0EE31D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832" y="1105663"/>
            <a:ext cx="1670650" cy="727661"/>
          </a:xfrm>
          <a:prstGeom prst="rect">
            <a:avLst/>
          </a:prstGeom>
        </p:spPr>
      </p:pic>
      <p:pic>
        <p:nvPicPr>
          <p:cNvPr id="26" name="Picture 25" descr="A logo with blue and green circles&#10;&#10;Description automatically generated">
            <a:extLst>
              <a:ext uri="{FF2B5EF4-FFF2-40B4-BE49-F238E27FC236}">
                <a16:creationId xmlns:a16="http://schemas.microsoft.com/office/drawing/2014/main" id="{B492DE8F-2A25-10B0-F94F-2C4EA8104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553" y="1103426"/>
            <a:ext cx="1393998" cy="758955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B288AC3-46AF-95D1-1D87-ACD4F5ACD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744" y="1976818"/>
            <a:ext cx="2010462" cy="7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ADAD8E-7AB2-D03A-F48B-050E379FE8F3}"/>
              </a:ext>
            </a:extLst>
          </p:cNvPr>
          <p:cNvSpPr/>
          <p:nvPr/>
        </p:nvSpPr>
        <p:spPr>
          <a:xfrm>
            <a:off x="0" y="0"/>
            <a:ext cx="8604250" cy="5159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Patient Safety Learning</a:t>
            </a:r>
          </a:p>
          <a:p>
            <a:pPr lvl="1"/>
            <a:r>
              <a:rPr lang="en-GB" dirty="0"/>
              <a:t>who are we &amp; what do we do</a:t>
            </a:r>
          </a:p>
          <a:p>
            <a:r>
              <a:rPr lang="en-GB" dirty="0"/>
              <a:t>Patient safety: the problem and impact</a:t>
            </a:r>
          </a:p>
          <a:p>
            <a:r>
              <a:rPr lang="en-GB" dirty="0"/>
              <a:t>Why does avoidable harm persist?</a:t>
            </a:r>
          </a:p>
          <a:p>
            <a:r>
              <a:rPr lang="en-GB" dirty="0"/>
              <a:t>What are healthcare leaders doing to address avoidable harm?</a:t>
            </a:r>
          </a:p>
          <a:p>
            <a:r>
              <a:rPr lang="en-GB" dirty="0"/>
              <a:t>How Patient Safety Learning is contributing to safer care</a:t>
            </a:r>
          </a:p>
          <a:p>
            <a:r>
              <a:rPr lang="en-GB" dirty="0">
                <a:solidFill>
                  <a:schemeClr val="accent1"/>
                </a:solidFill>
              </a:rPr>
              <a:t>PSIRF and NI SAI replacement</a:t>
            </a:r>
          </a:p>
          <a:p>
            <a:r>
              <a:rPr lang="en-GB" dirty="0"/>
              <a:t>Reflective questions</a:t>
            </a:r>
          </a:p>
          <a:p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61B4CB-47C5-9944-2B1A-E1B07780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595799"/>
            <a:ext cx="478924" cy="3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26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21BFA9-FDFD-2BB5-7B04-FB2516CB784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1200149"/>
            <a:ext cx="4032000" cy="3251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F1419"/>
                </a:solidFill>
              </a:rPr>
              <a:t>Four pillars:</a:t>
            </a:r>
          </a:p>
          <a:p>
            <a:pPr lvl="1"/>
            <a:r>
              <a:rPr lang="en-GB" dirty="0">
                <a:solidFill>
                  <a:srgbClr val="0F1419"/>
                </a:solidFill>
              </a:rPr>
              <a:t>Compassionate engagement and involvement of those affected by patient safety incidents</a:t>
            </a:r>
          </a:p>
          <a:p>
            <a:pPr lvl="1"/>
            <a:r>
              <a:rPr lang="en-GB" b="0" i="0" dirty="0">
                <a:solidFill>
                  <a:srgbClr val="0F1419"/>
                </a:solidFill>
                <a:effectLst/>
              </a:rPr>
              <a:t>Application of a range of system-based approaches to learning from patient safety incidents</a:t>
            </a:r>
            <a:endParaRPr lang="en-GB" dirty="0">
              <a:solidFill>
                <a:srgbClr val="0F1419"/>
              </a:solidFill>
            </a:endParaRPr>
          </a:p>
          <a:p>
            <a:pPr lvl="1"/>
            <a:r>
              <a:rPr lang="en-GB" b="0" i="0" dirty="0">
                <a:solidFill>
                  <a:srgbClr val="0F1419"/>
                </a:solidFill>
                <a:effectLst/>
              </a:rPr>
              <a:t>Considered and proportionate responses to patient safety incidents</a:t>
            </a:r>
          </a:p>
          <a:p>
            <a:pPr lvl="1"/>
            <a:r>
              <a:rPr lang="en-GB" dirty="0">
                <a:solidFill>
                  <a:srgbClr val="0F1419"/>
                </a:solidFill>
              </a:rPr>
              <a:t>Supportive oversight focused on strengthening responses system functioning and improvement</a:t>
            </a:r>
            <a:endParaRPr lang="en-GB" b="0" i="0" dirty="0">
              <a:solidFill>
                <a:srgbClr val="0F1419"/>
              </a:solidFill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08876-B5DE-3423-B759-0FCAB9494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D1F971-F306-FD0F-BC5C-ECC16855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Safety Incident Response Framework (PSIRF)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C33B81-A987-A1A8-EA68-58247702B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048" y="1822449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73509-AE57-FF9D-F772-F2576103C346}"/>
              </a:ext>
            </a:extLst>
          </p:cNvPr>
          <p:cNvSpPr txBox="1"/>
          <p:nvPr/>
        </p:nvSpPr>
        <p:spPr>
          <a:xfrm>
            <a:off x="1315330" y="4460950"/>
            <a:ext cx="4979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hlinkClick r:id="rId3"/>
              </a:rPr>
              <a:t>NHS England Patient Safety Incident Response Framework Resources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65337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ADAD8E-7AB2-D03A-F48B-050E379FE8F3}"/>
              </a:ext>
            </a:extLst>
          </p:cNvPr>
          <p:cNvSpPr/>
          <p:nvPr/>
        </p:nvSpPr>
        <p:spPr>
          <a:xfrm>
            <a:off x="0" y="0"/>
            <a:ext cx="8604250" cy="5159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Patient Safety Learning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who are we &amp; what do we do</a:t>
            </a:r>
          </a:p>
          <a:p>
            <a:r>
              <a:rPr lang="en-GB" dirty="0"/>
              <a:t>Patient safety: the problem and impact</a:t>
            </a:r>
          </a:p>
          <a:p>
            <a:r>
              <a:rPr lang="en-GB" dirty="0"/>
              <a:t>Why does avoidable harm persist?</a:t>
            </a:r>
          </a:p>
          <a:p>
            <a:r>
              <a:rPr lang="en-GB" dirty="0"/>
              <a:t>What are healthcare leaders doing to address avoidable harm?</a:t>
            </a:r>
          </a:p>
          <a:p>
            <a:r>
              <a:rPr lang="en-GB" dirty="0"/>
              <a:t>How Patient Safety Learning is contributing to safer care</a:t>
            </a:r>
          </a:p>
          <a:p>
            <a:r>
              <a:rPr lang="en-GB" dirty="0"/>
              <a:t>PSIRF and NI SAI replacement</a:t>
            </a:r>
          </a:p>
          <a:p>
            <a:r>
              <a:rPr lang="en-GB" dirty="0"/>
              <a:t>Reflective questions</a:t>
            </a:r>
          </a:p>
          <a:p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61B4CB-47C5-9944-2B1A-E1B07780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595799"/>
            <a:ext cx="478924" cy="3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2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17D3AD-E723-897C-FB7D-FF65C0DCA5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1200149"/>
            <a:ext cx="3600200" cy="3421088"/>
          </a:xfrm>
        </p:spPr>
        <p:txBody>
          <a:bodyPr>
            <a:normAutofit fontScale="62500" lnSpcReduction="20000"/>
          </a:bodyPr>
          <a:lstStyle/>
          <a:p>
            <a:r>
              <a:rPr lang="en-GB" sz="2100" dirty="0"/>
              <a:t>PSIRF as an organisational development intervention:</a:t>
            </a:r>
          </a:p>
          <a:p>
            <a:pPr lvl="1"/>
            <a:r>
              <a:rPr lang="en-GB" sz="2100" dirty="0"/>
              <a:t>Just culture</a:t>
            </a:r>
          </a:p>
          <a:p>
            <a:pPr lvl="1"/>
            <a:r>
              <a:rPr lang="en-GB" sz="2100" dirty="0"/>
              <a:t>Whole organisation focus</a:t>
            </a:r>
          </a:p>
          <a:p>
            <a:pPr lvl="1"/>
            <a:r>
              <a:rPr lang="en-GB" sz="2100" dirty="0"/>
              <a:t>Not just the PS team</a:t>
            </a:r>
          </a:p>
          <a:p>
            <a:pPr lvl="1"/>
            <a:r>
              <a:rPr lang="en-GB" sz="2100" dirty="0"/>
              <a:t>Aligned to quality improvement</a:t>
            </a:r>
          </a:p>
          <a:p>
            <a:pPr lvl="1"/>
            <a:r>
              <a:rPr lang="en-GB" sz="2100" dirty="0"/>
              <a:t>Compassionate patient and family engagement</a:t>
            </a:r>
          </a:p>
          <a:p>
            <a:r>
              <a:rPr lang="en-GB" sz="2100" dirty="0"/>
              <a:t>National requirements for PSII</a:t>
            </a:r>
          </a:p>
          <a:p>
            <a:pPr lvl="1"/>
            <a:r>
              <a:rPr lang="en-GB" sz="2100" dirty="0"/>
              <a:t>Proportionate &amp; flexible local approaches</a:t>
            </a:r>
          </a:p>
          <a:p>
            <a:r>
              <a:rPr lang="en-GB" sz="2100" dirty="0"/>
              <a:t>For learning</a:t>
            </a:r>
          </a:p>
          <a:p>
            <a:pPr lvl="1"/>
            <a:r>
              <a:rPr lang="en-GB" sz="2100" dirty="0"/>
              <a:t>Within teams, organisations, systems</a:t>
            </a:r>
          </a:p>
          <a:p>
            <a:pPr lvl="1"/>
            <a:r>
              <a:rPr lang="en-GB" sz="2100" dirty="0"/>
              <a:t>Learning leading to action, improvement &amp; reduction in avoidable harm</a:t>
            </a:r>
          </a:p>
          <a:p>
            <a:pPr lvl="1"/>
            <a:r>
              <a:rPr lang="en-GB" sz="2100" dirty="0"/>
              <a:t>System wide</a:t>
            </a:r>
          </a:p>
          <a:p>
            <a:pPr lvl="1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5C53F-13D5-0324-B37D-5005863E4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18C90-A479-21E5-9FA2-786D04BC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3103532" cy="666000"/>
          </a:xfrm>
        </p:spPr>
        <p:txBody>
          <a:bodyPr/>
          <a:lstStyle/>
          <a:p>
            <a:r>
              <a:rPr lang="en-GB" dirty="0"/>
              <a:t>PSIRF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A413A-DE51-D6CB-0666-AC35B1CBD5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1300" dirty="0"/>
              <a:t>Need for engaged and supportive leaders</a:t>
            </a:r>
          </a:p>
          <a:p>
            <a:r>
              <a:rPr lang="en-GB" sz="1300" dirty="0"/>
              <a:t>Significant training implications in the application of new tools and methods</a:t>
            </a:r>
          </a:p>
          <a:p>
            <a:r>
              <a:rPr lang="en-GB" sz="1300" dirty="0"/>
              <a:t>Patient engagement</a:t>
            </a:r>
          </a:p>
          <a:p>
            <a:pPr lvl="1"/>
            <a:r>
              <a:rPr lang="en-GB" sz="1300" dirty="0"/>
              <a:t>Training and culture change</a:t>
            </a:r>
          </a:p>
          <a:p>
            <a:pPr lvl="1"/>
            <a:r>
              <a:rPr lang="en-GB" sz="1300" dirty="0"/>
              <a:t>It’s not easy</a:t>
            </a:r>
          </a:p>
          <a:p>
            <a:r>
              <a:rPr lang="en-GB" sz="1300" dirty="0"/>
              <a:t>Criteria for local PSII and use of HF informed tools</a:t>
            </a:r>
          </a:p>
          <a:p>
            <a:pPr lvl="1"/>
            <a:r>
              <a:rPr lang="en-GB" sz="1300" dirty="0" err="1"/>
              <a:t>Accimaps</a:t>
            </a:r>
            <a:r>
              <a:rPr lang="en-GB" sz="1300" dirty="0"/>
              <a:t>, After Action Review etc</a:t>
            </a:r>
          </a:p>
          <a:p>
            <a:r>
              <a:rPr lang="en-GB" sz="1300" dirty="0"/>
              <a:t>How to capture systems learning for dissemination and wider application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7410413-13BB-AB41-40A2-DDF5975F16CD}"/>
              </a:ext>
            </a:extLst>
          </p:cNvPr>
          <p:cNvSpPr txBox="1">
            <a:spLocks/>
          </p:cNvSpPr>
          <p:nvPr/>
        </p:nvSpPr>
        <p:spPr>
          <a:xfrm>
            <a:off x="4463798" y="453896"/>
            <a:ext cx="2540825" cy="6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PSIRF Challenges</a:t>
            </a:r>
          </a:p>
        </p:txBody>
      </p:sp>
    </p:spTree>
    <p:extLst>
      <p:ext uri="{BB962C8B-B14F-4D97-AF65-F5344CB8AC3E}">
        <p14:creationId xmlns:p14="http://schemas.microsoft.com/office/powerpoint/2010/main" val="279888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44EE5-5A5E-A6A3-D1D8-0A1F3DAC8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9" y="4699948"/>
            <a:ext cx="222579" cy="104465"/>
          </a:xfrm>
        </p:spPr>
        <p:txBody>
          <a:bodyPr/>
          <a:lstStyle/>
          <a:p>
            <a:pPr defTabSz="685800"/>
            <a:fld id="{06C1CE95-9739-4B6C-A220-F07EDEE2EC27}" type="slidenum">
              <a:rPr lang="en-GB">
                <a:solidFill>
                  <a:prstClr val="white"/>
                </a:solidFill>
                <a:latin typeface="Arial"/>
              </a:rPr>
              <a:pPr defTabSz="685800"/>
              <a:t>30</a:t>
            </a:fld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458A-C4D0-59FF-B194-4FF47DBFC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70" y="182881"/>
            <a:ext cx="3170433" cy="2272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26B77-885B-961A-B936-CF7F489C2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271" y="2757269"/>
            <a:ext cx="3176167" cy="2208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02061-F689-4BF5-2B9E-47902E846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005" y="182881"/>
            <a:ext cx="3170433" cy="2272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A4A6F9-30FB-D6FE-5AC7-410BAD7CB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02" y="2757269"/>
            <a:ext cx="3176501" cy="2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5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ADAD8E-7AB2-D03A-F48B-050E379FE8F3}"/>
              </a:ext>
            </a:extLst>
          </p:cNvPr>
          <p:cNvSpPr/>
          <p:nvPr/>
        </p:nvSpPr>
        <p:spPr>
          <a:xfrm>
            <a:off x="0" y="0"/>
            <a:ext cx="8604250" cy="5159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Patient Safety Learning</a:t>
            </a:r>
          </a:p>
          <a:p>
            <a:pPr lvl="1"/>
            <a:r>
              <a:rPr lang="en-GB" dirty="0"/>
              <a:t>who are we &amp; what do we do</a:t>
            </a:r>
          </a:p>
          <a:p>
            <a:r>
              <a:rPr lang="en-GB" dirty="0"/>
              <a:t>Patient safety: the problem and impact</a:t>
            </a:r>
          </a:p>
          <a:p>
            <a:r>
              <a:rPr lang="en-GB" dirty="0"/>
              <a:t>Why does avoidable harm persist?</a:t>
            </a:r>
          </a:p>
          <a:p>
            <a:r>
              <a:rPr lang="en-GB" dirty="0"/>
              <a:t>What are healthcare leaders doing to address avoidable harm?</a:t>
            </a:r>
          </a:p>
          <a:p>
            <a:r>
              <a:rPr lang="en-GB" dirty="0"/>
              <a:t>How Patient Safety Learning is contributing to safer care</a:t>
            </a:r>
          </a:p>
          <a:p>
            <a:r>
              <a:rPr lang="en-GB" dirty="0"/>
              <a:t>PSIRF and NI SAI replacement</a:t>
            </a:r>
          </a:p>
          <a:p>
            <a:r>
              <a:rPr lang="en-GB" dirty="0">
                <a:solidFill>
                  <a:schemeClr val="accent1"/>
                </a:solidFill>
              </a:rPr>
              <a:t>Systems safety: reflective questions</a:t>
            </a:r>
          </a:p>
          <a:p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61B4CB-47C5-9944-2B1A-E1B07780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595799"/>
            <a:ext cx="478924" cy="3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24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44EE5-5A5E-A6A3-D1D8-0A1F3DAC8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9" y="4699948"/>
            <a:ext cx="222579" cy="104465"/>
          </a:xfrm>
        </p:spPr>
        <p:txBody>
          <a:bodyPr/>
          <a:lstStyle/>
          <a:p>
            <a:pPr defTabSz="685800"/>
            <a:fld id="{06C1CE95-9739-4B6C-A220-F07EDEE2EC27}" type="slidenum">
              <a:rPr lang="en-GB">
                <a:solidFill>
                  <a:prstClr val="white"/>
                </a:solidFill>
                <a:latin typeface="Arial"/>
              </a:rPr>
              <a:pPr defTabSz="685800"/>
              <a:t>32</a:t>
            </a:fld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7F4E36-2142-7FFD-841F-B1A456316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6382" y="4611855"/>
            <a:ext cx="6737616" cy="82971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F7ADEF8-D656-C787-A5AD-DE4FFD83254D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32448" y="335712"/>
          <a:ext cx="6665347" cy="411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211">
                  <a:extLst>
                    <a:ext uri="{9D8B030D-6E8A-4147-A177-3AD203B41FA5}">
                      <a16:colId xmlns:a16="http://schemas.microsoft.com/office/drawing/2014/main" val="3726884177"/>
                    </a:ext>
                  </a:extLst>
                </a:gridCol>
                <a:gridCol w="2619413">
                  <a:extLst>
                    <a:ext uri="{9D8B030D-6E8A-4147-A177-3AD203B41FA5}">
                      <a16:colId xmlns:a16="http://schemas.microsoft.com/office/drawing/2014/main" val="2287855935"/>
                    </a:ext>
                  </a:extLst>
                </a:gridCol>
                <a:gridCol w="1536723">
                  <a:extLst>
                    <a:ext uri="{9D8B030D-6E8A-4147-A177-3AD203B41FA5}">
                      <a16:colId xmlns:a16="http://schemas.microsoft.com/office/drawing/2014/main" val="1205729965"/>
                    </a:ext>
                  </a:extLst>
                </a:gridCol>
              </a:tblGrid>
              <a:tr h="567007">
                <a:tc>
                  <a:txBody>
                    <a:bodyPr/>
                    <a:lstStyle/>
                    <a:p>
                      <a:r>
                        <a:rPr lang="en-GB" sz="1400" dirty="0"/>
                        <a:t>Do you have the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foundations for safer care?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What else should</a:t>
                      </a:r>
                      <a:br>
                        <a:rPr lang="en-GB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you consider?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400" i="1" dirty="0">
                          <a:solidFill>
                            <a:schemeClr val="bg1"/>
                          </a:solidFill>
                        </a:rPr>
                        <a:t>Can you</a:t>
                      </a:r>
                      <a:br>
                        <a:rPr lang="en-GB" sz="1400" i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GB" sz="1400" i="1" dirty="0">
                          <a:solidFill>
                            <a:schemeClr val="bg1"/>
                          </a:solidFill>
                        </a:rPr>
                        <a:t>be certain?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3787085525"/>
                  </a:ext>
                </a:extLst>
              </a:tr>
              <a:tr h="383428">
                <a:tc>
                  <a:txBody>
                    <a:bodyPr/>
                    <a:lstStyle/>
                    <a:p>
                      <a:r>
                        <a:rPr lang="en-GB" sz="1000" dirty="0"/>
                        <a:t>Do you have the right leadership</a:t>
                      </a:r>
                      <a:br>
                        <a:rPr lang="en-GB" sz="1000" dirty="0"/>
                      </a:br>
                      <a:r>
                        <a:rPr lang="en-GB" sz="1000" dirty="0"/>
                        <a:t>&amp; governance to deliver safe care?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0" dirty="0"/>
                        <a:t>Not just commitment, strategies </a:t>
                      </a:r>
                      <a:r>
                        <a:rPr lang="en-GB" sz="1000" i="0" dirty="0">
                          <a:solidFill>
                            <a:schemeClr val="tx1"/>
                          </a:solidFill>
                        </a:rPr>
                        <a:t>&amp; p</a:t>
                      </a:r>
                      <a:r>
                        <a:rPr lang="en-GB" sz="1000" i="0" dirty="0"/>
                        <a:t>rocesses, but behaviours too.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1" dirty="0">
                          <a:solidFill>
                            <a:schemeClr val="tx1"/>
                          </a:solidFill>
                        </a:rPr>
                        <a:t>How do you know?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4047441659"/>
                  </a:ext>
                </a:extLst>
              </a:tr>
              <a:tr h="383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Does your organisational culture promote &amp; support patient and staff safety?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0" dirty="0">
                          <a:solidFill>
                            <a:schemeClr val="tx1"/>
                          </a:solidFill>
                        </a:rPr>
                        <a:t>Or </a:t>
                      </a:r>
                      <a:r>
                        <a:rPr lang="en-GB" sz="1000" i="0" dirty="0"/>
                        <a:t>is your ambition undermined by</a:t>
                      </a:r>
                      <a:br>
                        <a:rPr lang="en-GB" sz="1000" i="0" dirty="0"/>
                      </a:br>
                      <a:r>
                        <a:rPr lang="en-GB" sz="1000" i="0" dirty="0"/>
                        <a:t>blame &amp; fear? 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1" dirty="0">
                          <a:solidFill>
                            <a:schemeClr val="tx1"/>
                          </a:solidFill>
                        </a:rPr>
                        <a:t>Would your staff agree?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824088868"/>
                  </a:ext>
                </a:extLst>
              </a:tr>
              <a:tr h="5310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Do you share &amp; apply learning across</a:t>
                      </a:r>
                      <a:br>
                        <a:rPr lang="en-GB" sz="1000" dirty="0"/>
                      </a:br>
                      <a:r>
                        <a:rPr lang="en-GB" sz="1000" dirty="0"/>
                        <a:t>your organisation?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0" dirty="0"/>
                        <a:t>Not just learning from </a:t>
                      </a:r>
                      <a:r>
                        <a:rPr lang="en-GB" sz="1000" i="0" strike="sngStrike" dirty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000" i="0" strike="noStrike" dirty="0">
                          <a:solidFill>
                            <a:schemeClr val="tx1"/>
                          </a:solidFill>
                        </a:rPr>
                        <a:t>ncidents of </a:t>
                      </a:r>
                      <a:r>
                        <a:rPr lang="en-GB" sz="1000" i="0" dirty="0"/>
                        <a:t>unsafe care, but how to apply good practice </a:t>
                      </a:r>
                      <a:r>
                        <a:rPr lang="en-GB" sz="1000" i="0" dirty="0">
                          <a:solidFill>
                            <a:schemeClr val="tx1"/>
                          </a:solidFill>
                        </a:rPr>
                        <a:t>to mitigate risk.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1" dirty="0">
                          <a:solidFill>
                            <a:schemeClr val="tx1"/>
                          </a:solidFill>
                        </a:rPr>
                        <a:t>Has it changed things?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2664404570"/>
                  </a:ext>
                </a:extLst>
              </a:tr>
              <a:tr h="399044">
                <a:tc>
                  <a:txBody>
                    <a:bodyPr/>
                    <a:lstStyle/>
                    <a:p>
                      <a:r>
                        <a:rPr lang="en-GB" sz="1000" dirty="0"/>
                        <a:t>Are you professionalising patient safety?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0" dirty="0"/>
                        <a:t>Are your expert staff using ‘What Good</a:t>
                      </a:r>
                      <a:br>
                        <a:rPr lang="en-GB" sz="1000" i="0" dirty="0"/>
                      </a:br>
                      <a:r>
                        <a:rPr lang="en-GB" sz="1000" i="0" dirty="0"/>
                        <a:t>Looks Like’ to design &amp; deliver safer care? 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1" dirty="0">
                          <a:solidFill>
                            <a:schemeClr val="tx1"/>
                          </a:solidFill>
                        </a:rPr>
                        <a:t>If not, why not?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2766613226"/>
                  </a:ext>
                </a:extLst>
              </a:tr>
              <a:tr h="7117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Are your patients &amp; their families actively</a:t>
                      </a:r>
                      <a:br>
                        <a:rPr lang="en-GB" sz="1000" dirty="0"/>
                      </a:br>
                      <a:r>
                        <a:rPr lang="en-GB" sz="1000" dirty="0"/>
                        <a:t>engaged in safety?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0" strike="noStrike" dirty="0">
                          <a:solidFill>
                            <a:schemeClr val="tx1"/>
                          </a:solidFill>
                        </a:rPr>
                        <a:t>Are patients &amp; their families involved</a:t>
                      </a:r>
                      <a:br>
                        <a:rPr lang="en-GB" sz="1000" i="0" strike="noStrike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000" i="0" strike="noStrike" dirty="0"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en-GB" sz="1000" i="0" dirty="0">
                          <a:solidFill>
                            <a:schemeClr val="tx1"/>
                          </a:solidFill>
                        </a:rPr>
                        <a:t>shared decision-making and do their insights inform the design &amp; delivery of improvements, when things go wrong? 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1" dirty="0">
                          <a:solidFill>
                            <a:schemeClr val="tx1"/>
                          </a:solidFill>
                        </a:rPr>
                        <a:t>Have you asked whether they feel encouraged to do this?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2539674229"/>
                  </a:ext>
                </a:extLst>
              </a:tr>
              <a:tr h="678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Do you effectively measure &amp; monitor</a:t>
                      </a:r>
                      <a:br>
                        <a:rPr lang="en-GB" sz="1000" dirty="0"/>
                      </a:br>
                      <a:r>
                        <a:rPr lang="en-GB" sz="1000" dirty="0"/>
                        <a:t>your safety performance?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0" dirty="0">
                          <a:solidFill>
                            <a:schemeClr val="tx1"/>
                          </a:solidFill>
                        </a:rPr>
                        <a:t>Is there sufficient emphasis on proactive</a:t>
                      </a:r>
                      <a:br>
                        <a:rPr lang="en-GB" sz="1000" i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000" i="0" dirty="0">
                          <a:solidFill>
                            <a:schemeClr val="tx1"/>
                          </a:solidFill>
                        </a:rPr>
                        <a:t>risk assessment &amp; quality improvement, rather than focusing overly on retrospective learning from harm?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1" dirty="0">
                          <a:solidFill>
                            <a:schemeClr val="tx1"/>
                          </a:solidFill>
                        </a:rPr>
                        <a:t>Do you feel confident in your ability to do so?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3713096702"/>
                  </a:ext>
                </a:extLst>
              </a:tr>
              <a:tr h="396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Are your patient safety services safe?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0" dirty="0">
                          <a:solidFill>
                            <a:schemeClr val="tx1"/>
                          </a:solidFill>
                        </a:rPr>
                        <a:t>Do you have the right conditions &amp; systems to enable your staff to deliver safe care? </a:t>
                      </a:r>
                    </a:p>
                  </a:txBody>
                  <a:tcPr marL="91159" marR="91159" marT="45579" marB="45579"/>
                </a:tc>
                <a:tc>
                  <a:txBody>
                    <a:bodyPr/>
                    <a:lstStyle/>
                    <a:p>
                      <a:r>
                        <a:rPr lang="en-GB" sz="1000" i="1" dirty="0">
                          <a:solidFill>
                            <a:schemeClr val="tx1"/>
                          </a:solidFill>
                        </a:rPr>
                        <a:t>How do you assure yourselves?</a:t>
                      </a:r>
                    </a:p>
                  </a:txBody>
                  <a:tcPr marL="91159" marR="91159" marT="45579" marB="45579"/>
                </a:tc>
                <a:extLst>
                  <a:ext uri="{0D108BD9-81ED-4DB2-BD59-A6C34878D82A}">
                    <a16:rowId xmlns:a16="http://schemas.microsoft.com/office/drawing/2014/main" val="398625601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3DD3FF3-7EA5-3D0D-24B1-A9DDD4DC2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22" t="33540" r="35994" b="55659"/>
          <a:stretch/>
        </p:blipFill>
        <p:spPr>
          <a:xfrm>
            <a:off x="7225612" y="1708530"/>
            <a:ext cx="450990" cy="487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70CDD-219B-49FC-A36D-C145B1B5A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47" t="84214" r="36078" b="5839"/>
          <a:stretch/>
        </p:blipFill>
        <p:spPr>
          <a:xfrm>
            <a:off x="7026551" y="4080399"/>
            <a:ext cx="641439" cy="4491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EC5AE-8AA0-93EF-2620-FEE804C1A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09" t="21920" r="35994" b="66158"/>
          <a:stretch/>
        </p:blipFill>
        <p:spPr>
          <a:xfrm>
            <a:off x="7180243" y="1247671"/>
            <a:ext cx="496359" cy="5382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83DB2-C11B-0F5E-27B3-1E90168B2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4" t="4720" r="36394" b="84626"/>
          <a:stretch/>
        </p:blipFill>
        <p:spPr>
          <a:xfrm>
            <a:off x="7132477" y="844366"/>
            <a:ext cx="517699" cy="4810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424937-0864-7073-DC13-6C13261CA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47" t="74620" r="36078" b="15156"/>
          <a:stretch/>
        </p:blipFill>
        <p:spPr>
          <a:xfrm>
            <a:off x="7026551" y="3440525"/>
            <a:ext cx="641439" cy="4615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516C4-FB04-ED1D-C701-636789387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47" t="61876" r="36078" b="29139"/>
          <a:stretch/>
        </p:blipFill>
        <p:spPr>
          <a:xfrm>
            <a:off x="7032466" y="2798536"/>
            <a:ext cx="641439" cy="4056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5EAB52-9972-C395-D6B4-0A5A0F965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47" t="52013" r="36078" b="39002"/>
          <a:stretch/>
        </p:blipFill>
        <p:spPr>
          <a:xfrm>
            <a:off x="7029225" y="2224947"/>
            <a:ext cx="641439" cy="4056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08C9BD-6A1F-2008-7823-904396254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83" t="34282" r="1" b="61287"/>
          <a:stretch/>
        </p:blipFill>
        <p:spPr>
          <a:xfrm>
            <a:off x="7597432" y="1834522"/>
            <a:ext cx="2331126" cy="2000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104511-EA3F-2B55-31C0-F06289B04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97" t="263" r="27789" b="90352"/>
          <a:stretch/>
        </p:blipFill>
        <p:spPr>
          <a:xfrm>
            <a:off x="7584494" y="707262"/>
            <a:ext cx="573850" cy="4237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F792F8-94FA-BCB9-ACCA-F226131D6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83" t="23111" r="27787" b="72533"/>
          <a:stretch/>
        </p:blipFill>
        <p:spPr>
          <a:xfrm>
            <a:off x="7596209" y="1386144"/>
            <a:ext cx="562135" cy="196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A9541B-DC47-5ADB-6F5F-A6ACA6715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79" t="263" r="13677" b="90764"/>
          <a:stretch/>
        </p:blipFill>
        <p:spPr>
          <a:xfrm>
            <a:off x="7631837" y="802706"/>
            <a:ext cx="913206" cy="4051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2D8102-BCC5-E664-D1DB-725805AB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56" t="77808" r="20689" b="17943"/>
          <a:stretch/>
        </p:blipFill>
        <p:spPr>
          <a:xfrm>
            <a:off x="7596209" y="3607453"/>
            <a:ext cx="1009404" cy="1918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81769E-8E8D-C27B-031C-07E39882E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75" t="61838" r="20770" b="33913"/>
          <a:stretch/>
        </p:blipFill>
        <p:spPr>
          <a:xfrm>
            <a:off x="7590431" y="2867677"/>
            <a:ext cx="1009403" cy="1918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1B70FC-8D26-3A83-CCF8-F44BDD667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68" t="52989" r="22044" b="42976"/>
          <a:stretch/>
        </p:blipFill>
        <p:spPr>
          <a:xfrm>
            <a:off x="7584490" y="2292675"/>
            <a:ext cx="935038" cy="1821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C6714-2CF7-1FE2-280E-141701893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62" t="53768" r="9049" b="43591"/>
          <a:stretch/>
        </p:blipFill>
        <p:spPr>
          <a:xfrm>
            <a:off x="7632220" y="2427631"/>
            <a:ext cx="839603" cy="1192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8CF9A6-90CB-2EEA-8E5B-8A98241E7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90" t="86259" r="11164" b="11106"/>
          <a:stretch/>
        </p:blipFill>
        <p:spPr>
          <a:xfrm>
            <a:off x="7626424" y="4268645"/>
            <a:ext cx="735046" cy="1189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9E3B76-0460-9388-494D-144DA4DD7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34" t="85211" r="22384" b="10795"/>
          <a:stretch/>
        </p:blipFill>
        <p:spPr>
          <a:xfrm>
            <a:off x="7625895" y="4113816"/>
            <a:ext cx="871047" cy="18029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67233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8402" y="1252184"/>
            <a:ext cx="4996857" cy="1318507"/>
          </a:xfrm>
        </p:spPr>
        <p:txBody>
          <a:bodyPr>
            <a:normAutofit fontScale="90000"/>
          </a:bodyPr>
          <a:lstStyle/>
          <a:p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 for Learning and Improvement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486" y="2958896"/>
            <a:ext cx="6879167" cy="131850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Lourda Geoghegan 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Mr Kieran McAteer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5884" y="652059"/>
            <a:ext cx="5159375" cy="873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7903"/>
            <a:r>
              <a:rPr lang="en-GB" sz="253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 of the Serious Adverse Incident Procedure</a:t>
            </a:r>
          </a:p>
        </p:txBody>
      </p:sp>
    </p:spTree>
    <p:extLst>
      <p:ext uri="{BB962C8B-B14F-4D97-AF65-F5344CB8AC3E}">
        <p14:creationId xmlns:p14="http://schemas.microsoft.com/office/powerpoint/2010/main" val="3099513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392" y="304434"/>
            <a:ext cx="4035217" cy="50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7903"/>
            <a:r>
              <a:rPr lang="en-GB" sz="2708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2708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5238" y="206614"/>
            <a:ext cx="4306346" cy="4260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7903"/>
            <a:r>
              <a:rPr lang="en-GB" sz="180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57964" indent="-257964" defTabSz="687903">
              <a:buFont typeface="Arial" panose="020B0604020202020204" pitchFamily="34" charset="0"/>
              <a:buChar char="•"/>
            </a:pPr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Clear evidence base of need for change </a:t>
            </a:r>
          </a:p>
          <a:p>
            <a:pPr defTabSz="687903"/>
            <a:endParaRPr lang="en-GB" sz="1806" dirty="0">
              <a:solidFill>
                <a:prstClr val="white"/>
              </a:solidFill>
              <a:latin typeface="Calibri"/>
              <a:cs typeface="Arial" pitchFamily="34" charset="0"/>
            </a:endParaRPr>
          </a:p>
          <a:p>
            <a:pPr marL="257964" indent="-257964" defTabSz="687903">
              <a:buFont typeface="Arial" panose="020B0604020202020204" pitchFamily="34" charset="0"/>
              <a:buChar char="•"/>
            </a:pPr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More streamlined and simpler approach</a:t>
            </a:r>
          </a:p>
          <a:p>
            <a:pPr defTabSz="687903"/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     focused on learning </a:t>
            </a:r>
          </a:p>
          <a:p>
            <a:pPr defTabSz="687903"/>
            <a:endParaRPr lang="en-GB" sz="1806" dirty="0">
              <a:solidFill>
                <a:prstClr val="white"/>
              </a:solidFill>
              <a:latin typeface="Calibri"/>
              <a:cs typeface="Arial" pitchFamily="34" charset="0"/>
            </a:endParaRPr>
          </a:p>
          <a:p>
            <a:pPr marL="257964" indent="-257964" defTabSz="687903">
              <a:buFont typeface="Arial" panose="020B0604020202020204" pitchFamily="34" charset="0"/>
              <a:buChar char="•"/>
            </a:pPr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Aim to develop and test new proposals </a:t>
            </a:r>
          </a:p>
          <a:p>
            <a:pPr defTabSz="687903"/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     with due pace with an agile and iterative</a:t>
            </a:r>
          </a:p>
          <a:p>
            <a:pPr defTabSz="687903"/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     approach  </a:t>
            </a:r>
          </a:p>
          <a:p>
            <a:pPr defTabSz="687903"/>
            <a:endParaRPr lang="en-GB" sz="1806" dirty="0">
              <a:solidFill>
                <a:prstClr val="white"/>
              </a:solidFill>
              <a:latin typeface="Calibri"/>
              <a:cs typeface="Arial" pitchFamily="34" charset="0"/>
            </a:endParaRPr>
          </a:p>
          <a:p>
            <a:pPr marL="257964" indent="-257964" defTabSz="687903">
              <a:buFont typeface="Arial" panose="020B0604020202020204" pitchFamily="34" charset="0"/>
              <a:buChar char="•"/>
            </a:pPr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Programme outputs – including</a:t>
            </a:r>
          </a:p>
          <a:p>
            <a:pPr defTabSz="687903"/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     Framework; Methodologies; Guidance </a:t>
            </a:r>
          </a:p>
          <a:p>
            <a:pPr defTabSz="687903"/>
            <a:endParaRPr lang="en-GB" sz="1806" dirty="0">
              <a:solidFill>
                <a:prstClr val="white"/>
              </a:solidFill>
              <a:latin typeface="Calibri"/>
              <a:cs typeface="Arial" pitchFamily="34" charset="0"/>
            </a:endParaRPr>
          </a:p>
          <a:p>
            <a:pPr marL="257964" indent="-257964" defTabSz="687903">
              <a:buFont typeface="Arial" panose="020B0604020202020204" pitchFamily="34" charset="0"/>
              <a:buChar char="•"/>
            </a:pPr>
            <a:r>
              <a:rPr lang="en-GB" sz="1806" dirty="0">
                <a:solidFill>
                  <a:prstClr val="white"/>
                </a:solidFill>
                <a:latin typeface="Calibri"/>
                <a:cs typeface="Arial" pitchFamily="34" charset="0"/>
              </a:rPr>
              <a:t>Managed transition </a:t>
            </a:r>
          </a:p>
          <a:p>
            <a:pPr defTabSz="687903"/>
            <a:endParaRPr lang="en-GB" sz="1806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9DD00A-0914-FDFA-8869-E4E6495F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552" y="206614"/>
            <a:ext cx="2228863" cy="8598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86851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6A283-C05F-FA14-02F8-97F582D1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Evidence Base for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D11F8-130B-9AB7-986A-D451B6BF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0690" y="947544"/>
            <a:ext cx="3038299" cy="34049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Recommendations from Inquiries – IHRD &amp; INI </a:t>
            </a:r>
          </a:p>
          <a:p>
            <a:r>
              <a:rPr lang="en-US" dirty="0">
                <a:solidFill>
                  <a:schemeClr val="bg1"/>
                </a:solidFill>
              </a:rPr>
              <a:t>RQIA Review</a:t>
            </a:r>
          </a:p>
          <a:p>
            <a:r>
              <a:rPr lang="en-US" dirty="0">
                <a:solidFill>
                  <a:schemeClr val="bg1"/>
                </a:solidFill>
              </a:rPr>
              <a:t>Builds on Co-Production &amp; Involvement </a:t>
            </a:r>
          </a:p>
          <a:p>
            <a:r>
              <a:rPr lang="en-US" dirty="0">
                <a:solidFill>
                  <a:schemeClr val="bg1"/>
                </a:solidFill>
              </a:rPr>
              <a:t>International Developments </a:t>
            </a:r>
          </a:p>
        </p:txBody>
      </p:sp>
      <p:pic>
        <p:nvPicPr>
          <p:cNvPr id="1026" name="Picture 2" descr="RQIA Review of the Systems and Processes for Learning from SAIs in NI">
            <a:extLst>
              <a:ext uri="{FF2B5EF4-FFF2-40B4-BE49-F238E27FC236}">
                <a16:creationId xmlns:a16="http://schemas.microsoft.com/office/drawing/2014/main" id="{3BF3BBD8-0B0B-5690-C8B8-641AAADAC8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35" y="2257421"/>
            <a:ext cx="766656" cy="10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yponatraemia doctor removed from medical register | BelfastTelegraph.co.uk">
            <a:extLst>
              <a:ext uri="{FF2B5EF4-FFF2-40B4-BE49-F238E27FC236}">
                <a16:creationId xmlns:a16="http://schemas.microsoft.com/office/drawing/2014/main" id="{C0E174D0-7AD9-23DA-CCA6-65BCF93D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7979"/>
            <a:ext cx="1177797" cy="7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dependent Neurology Inquiry Report Published | Independent Neurology  Inquiry">
            <a:extLst>
              <a:ext uri="{FF2B5EF4-FFF2-40B4-BE49-F238E27FC236}">
                <a16:creationId xmlns:a16="http://schemas.microsoft.com/office/drawing/2014/main" id="{75B9D3F7-9398-A07E-4D66-90EC6BD4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40" y="1249944"/>
            <a:ext cx="1177797" cy="78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4FE78-C612-19E4-8146-A4FD16B63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734" y="2258766"/>
            <a:ext cx="835924" cy="1081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2F2FA-7106-3C8E-735B-BE807880F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256677"/>
            <a:ext cx="766656" cy="10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70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4E22-0115-BB9E-0840-5A90B6FE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Challenges Current SAI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F44AD-5E7C-40CA-DFFC-516E61206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75" y="954507"/>
            <a:ext cx="3038299" cy="340494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Too process driven</a:t>
            </a:r>
          </a:p>
          <a:p>
            <a:r>
              <a:rPr lang="en-US" dirty="0">
                <a:solidFill>
                  <a:schemeClr val="bg1"/>
                </a:solidFill>
              </a:rPr>
              <a:t>Time taken to complete investigations</a:t>
            </a:r>
          </a:p>
          <a:p>
            <a:r>
              <a:rPr lang="en-US" dirty="0">
                <a:solidFill>
                  <a:schemeClr val="bg1"/>
                </a:solidFill>
              </a:rPr>
              <a:t>Resource intensive</a:t>
            </a:r>
          </a:p>
          <a:p>
            <a:r>
              <a:rPr lang="en-US" dirty="0">
                <a:solidFill>
                  <a:schemeClr val="bg1"/>
                </a:solidFill>
              </a:rPr>
              <a:t>Lacks flexibility</a:t>
            </a:r>
          </a:p>
          <a:p>
            <a:r>
              <a:rPr lang="en-US" dirty="0">
                <a:solidFill>
                  <a:schemeClr val="bg1"/>
                </a:solidFill>
              </a:rPr>
              <a:t>Engagement with patients, service users and families not always optimal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4673A-FF76-C91B-F728-1A988CD8C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6416" y="1010508"/>
            <a:ext cx="3038299" cy="340494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Limited evidence of improvement</a:t>
            </a:r>
          </a:p>
          <a:p>
            <a:r>
              <a:rPr lang="en-US" dirty="0">
                <a:solidFill>
                  <a:schemeClr val="bg1"/>
                </a:solidFill>
              </a:rPr>
              <a:t>Sometimes conflated with other processes</a:t>
            </a:r>
          </a:p>
          <a:p>
            <a:r>
              <a:rPr lang="en-US" dirty="0">
                <a:solidFill>
                  <a:schemeClr val="bg1"/>
                </a:solidFill>
              </a:rPr>
              <a:t>Learning not always system based</a:t>
            </a:r>
          </a:p>
          <a:p>
            <a:r>
              <a:rPr lang="en-US" dirty="0">
                <a:solidFill>
                  <a:schemeClr val="bg1"/>
                </a:solidFill>
              </a:rPr>
              <a:t>Staff not always supported</a:t>
            </a:r>
          </a:p>
          <a:p>
            <a:r>
              <a:rPr lang="en-US" dirty="0">
                <a:solidFill>
                  <a:schemeClr val="bg1"/>
                </a:solidFill>
              </a:rPr>
              <a:t>Language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91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07F7A-B98C-5435-DB76-350BD6CC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639" y="205419"/>
            <a:ext cx="6446550" cy="874227"/>
          </a:xfrm>
        </p:spPr>
        <p:txBody>
          <a:bodyPr>
            <a:noAutofit/>
          </a:bodyPr>
          <a:lstStyle/>
          <a:p>
            <a:r>
              <a:rPr lang="en-US" sz="2483" dirty="0">
                <a:solidFill>
                  <a:schemeClr val="bg1"/>
                </a:solidFill>
              </a:rPr>
              <a:t>What are others doing? </a:t>
            </a:r>
            <a:br>
              <a:rPr lang="en-US" sz="2483" dirty="0">
                <a:solidFill>
                  <a:schemeClr val="bg1"/>
                </a:solidFill>
              </a:rPr>
            </a:br>
            <a:r>
              <a:rPr lang="en-US" sz="2483" dirty="0">
                <a:solidFill>
                  <a:schemeClr val="bg1"/>
                </a:solidFill>
              </a:rPr>
              <a:t>How are others learning?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113D1B-192D-EDD0-1DE2-D0063FB69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6376" y="1322415"/>
            <a:ext cx="2263198" cy="3286388"/>
          </a:xfrm>
        </p:spPr>
        <p:txBody>
          <a:bodyPr/>
          <a:lstStyle/>
          <a:p>
            <a:r>
              <a:rPr lang="en-US" sz="1580" dirty="0">
                <a:solidFill>
                  <a:schemeClr val="bg1"/>
                </a:solidFill>
              </a:rPr>
              <a:t>England</a:t>
            </a:r>
          </a:p>
          <a:p>
            <a:r>
              <a:rPr lang="en-US" sz="1580" dirty="0">
                <a:solidFill>
                  <a:schemeClr val="bg1"/>
                </a:solidFill>
              </a:rPr>
              <a:t>Scotland</a:t>
            </a:r>
          </a:p>
          <a:p>
            <a:r>
              <a:rPr lang="en-US" sz="1580" dirty="0">
                <a:solidFill>
                  <a:schemeClr val="bg1"/>
                </a:solidFill>
              </a:rPr>
              <a:t>Wales</a:t>
            </a:r>
          </a:p>
          <a:p>
            <a:r>
              <a:rPr lang="en-US" sz="1580" dirty="0">
                <a:solidFill>
                  <a:schemeClr val="bg1"/>
                </a:solidFill>
              </a:rPr>
              <a:t>Ireland</a:t>
            </a:r>
          </a:p>
          <a:p>
            <a:r>
              <a:rPr lang="en-US" sz="1580" dirty="0">
                <a:solidFill>
                  <a:schemeClr val="bg1"/>
                </a:solidFill>
              </a:rPr>
              <a:t>Australia</a:t>
            </a:r>
          </a:p>
          <a:p>
            <a:r>
              <a:rPr lang="en-US" sz="1580" dirty="0">
                <a:solidFill>
                  <a:schemeClr val="bg1"/>
                </a:solidFill>
              </a:rPr>
              <a:t>New Zealand</a:t>
            </a:r>
          </a:p>
          <a:p>
            <a:r>
              <a:rPr lang="en-US" sz="1580" dirty="0">
                <a:solidFill>
                  <a:schemeClr val="bg1"/>
                </a:solidFill>
              </a:rPr>
              <a:t>Canada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687DB-E56B-7E16-7B91-726C80569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210" y="1713359"/>
            <a:ext cx="706672" cy="999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5359C-F3A9-A80D-4D9E-B58F2B65E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721" y="2503739"/>
            <a:ext cx="734570" cy="1021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D8583-5E67-A67A-F8D9-7E5962E62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610" y="2510097"/>
            <a:ext cx="722784" cy="1021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740711-4E17-7AB9-FDFA-031B1F04E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609" y="1224361"/>
            <a:ext cx="706672" cy="99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C539C-CBA1-81F9-89D2-307B361D2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209" y="2510097"/>
            <a:ext cx="706924" cy="1021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DD597-868D-DECA-82CC-8E28BAA99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671" y="1201584"/>
            <a:ext cx="734570" cy="1021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E980E-68CA-9B78-3427-136915EEB5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1209" y="1202242"/>
            <a:ext cx="722784" cy="10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24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2DD9-9AC5-85FD-A066-C6985EB0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Developments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99C5-8BDE-8F75-8143-8102E5F22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1175" y="1066510"/>
            <a:ext cx="3038299" cy="36179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working arrangements in place</a:t>
            </a:r>
          </a:p>
          <a:p>
            <a:r>
              <a:rPr lang="en-US" dirty="0">
                <a:solidFill>
                  <a:schemeClr val="bg1"/>
                </a:solidFill>
              </a:rPr>
              <a:t>Family members &amp; carers confirmed</a:t>
            </a:r>
          </a:p>
          <a:p>
            <a:r>
              <a:rPr lang="en-US" dirty="0">
                <a:solidFill>
                  <a:schemeClr val="bg1"/>
                </a:solidFill>
              </a:rPr>
              <a:t>High level themes to guide and underpin</a:t>
            </a:r>
          </a:p>
          <a:p>
            <a:r>
              <a:rPr lang="en-US" dirty="0">
                <a:solidFill>
                  <a:schemeClr val="bg1"/>
                </a:solidFill>
              </a:rPr>
              <a:t>Programme of work agreed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E7B10-196D-5A87-9C32-C016223B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066510"/>
            <a:ext cx="3038299" cy="36179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Stakeholder &amp; public engagement started – HSC and other</a:t>
            </a:r>
          </a:p>
          <a:p>
            <a:r>
              <a:rPr lang="en-US" dirty="0">
                <a:solidFill>
                  <a:schemeClr val="bg1"/>
                </a:solidFill>
              </a:rPr>
              <a:t>Draft framework in development</a:t>
            </a:r>
          </a:p>
          <a:p>
            <a:r>
              <a:rPr lang="en-US" dirty="0">
                <a:solidFill>
                  <a:schemeClr val="bg1"/>
                </a:solidFill>
              </a:rPr>
              <a:t>Associated standards in development</a:t>
            </a:r>
          </a:p>
          <a:p>
            <a:r>
              <a:rPr lang="en-US" dirty="0">
                <a:solidFill>
                  <a:schemeClr val="bg1"/>
                </a:solidFill>
              </a:rPr>
              <a:t>Intention – clarity, terminology, systems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6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E5658-770C-BBDF-3CBE-755D36E73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0E7CD-B9F1-0DA5-47DC-D86DAFC7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Safety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7DBED9-2568-FFA7-86AF-1B0686E0AC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" y="1200150"/>
            <a:ext cx="3767305" cy="3251200"/>
          </a:xfrm>
        </p:spPr>
        <p:txBody>
          <a:bodyPr>
            <a:normAutofit/>
          </a:bodyPr>
          <a:lstStyle/>
          <a:p>
            <a:r>
              <a:rPr lang="en-US" dirty="0"/>
              <a:t>Founded 2018</a:t>
            </a:r>
          </a:p>
          <a:p>
            <a:r>
              <a:rPr lang="en-US" dirty="0"/>
              <a:t>A charity and independent voice for patient safety</a:t>
            </a:r>
          </a:p>
          <a:p>
            <a:r>
              <a:rPr lang="en-US" dirty="0"/>
              <a:t>Listening, learning and promoting the voice of the ‘patient safety front line’</a:t>
            </a:r>
          </a:p>
          <a:p>
            <a:r>
              <a:rPr lang="en-US" dirty="0"/>
              <a:t>Mission &amp; Purpose</a:t>
            </a:r>
          </a:p>
          <a:p>
            <a:pPr lvl="1"/>
            <a:r>
              <a:rPr lang="en-US" dirty="0"/>
              <a:t>To transform how health &amp; social care</a:t>
            </a:r>
            <a:br>
              <a:rPr lang="en-US" dirty="0"/>
            </a:br>
            <a:r>
              <a:rPr lang="en-US" dirty="0"/>
              <a:t>organisations think &amp; act in regard</a:t>
            </a:r>
            <a:br>
              <a:rPr lang="en-US" dirty="0"/>
            </a:br>
            <a:r>
              <a:rPr lang="en-US" dirty="0"/>
              <a:t>to patient safety</a:t>
            </a:r>
          </a:p>
          <a:p>
            <a:pPr lvl="1"/>
            <a:r>
              <a:rPr lang="en-US" dirty="0"/>
              <a:t>Patient safety as a core purpose</a:t>
            </a:r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2B24E4CA-74F3-2740-E92E-C2BEFBE0F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31" y="1429151"/>
            <a:ext cx="3654025" cy="23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65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EA41-1DEB-D7B6-D9DA-95EC7D3DB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6461-9730-E379-DA95-7690629B9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206614"/>
            <a:ext cx="6191250" cy="69372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Benefits of new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F8024-217E-7A3E-2193-5770AD53F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75" y="900334"/>
            <a:ext cx="3038299" cy="37084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 users and their families/</a:t>
            </a:r>
            <a:r>
              <a:rPr lang="en-US" dirty="0" err="1">
                <a:solidFill>
                  <a:schemeClr val="bg1"/>
                </a:solidFill>
              </a:rPr>
              <a:t>carers</a:t>
            </a:r>
            <a:r>
              <a:rPr lang="en-US" dirty="0">
                <a:solidFill>
                  <a:schemeClr val="bg1"/>
                </a:solidFill>
              </a:rPr>
              <a:t> central</a:t>
            </a:r>
          </a:p>
          <a:p>
            <a:r>
              <a:rPr lang="en-US" dirty="0">
                <a:solidFill>
                  <a:schemeClr val="bg1"/>
                </a:solidFill>
              </a:rPr>
              <a:t>Staff support and involvement  central</a:t>
            </a:r>
          </a:p>
          <a:p>
            <a:r>
              <a:rPr lang="en-US" dirty="0">
                <a:solidFill>
                  <a:schemeClr val="bg1"/>
                </a:solidFill>
              </a:rPr>
              <a:t>Proportionate response to Patient Safety Events</a:t>
            </a:r>
          </a:p>
          <a:p>
            <a:r>
              <a:rPr lang="en-US" dirty="0" err="1">
                <a:solidFill>
                  <a:schemeClr val="bg1"/>
                </a:solidFill>
              </a:rPr>
              <a:t>Utilising</a:t>
            </a:r>
            <a:r>
              <a:rPr lang="en-US" dirty="0">
                <a:solidFill>
                  <a:schemeClr val="bg1"/>
                </a:solidFill>
              </a:rPr>
              <a:t> HSC resources more effectively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84A70-D7B3-43D4-CF62-26AA318C5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925004"/>
            <a:ext cx="3038299" cy="34049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Streamlined process</a:t>
            </a:r>
          </a:p>
          <a:p>
            <a:r>
              <a:rPr lang="en-US" dirty="0">
                <a:solidFill>
                  <a:schemeClr val="bg1"/>
                </a:solidFill>
              </a:rPr>
              <a:t>System based approach to learning</a:t>
            </a:r>
          </a:p>
          <a:p>
            <a:r>
              <a:rPr lang="en-US" dirty="0">
                <a:solidFill>
                  <a:schemeClr val="bg1"/>
                </a:solidFill>
              </a:rPr>
              <a:t>Rebalancing of oversight &amp; assurance roles</a:t>
            </a:r>
          </a:p>
          <a:p>
            <a:r>
              <a:rPr lang="en-US" dirty="0">
                <a:solidFill>
                  <a:schemeClr val="bg1"/>
                </a:solidFill>
              </a:rPr>
              <a:t>Supports and requires a cultural shift</a:t>
            </a:r>
          </a:p>
        </p:txBody>
      </p:sp>
    </p:spTree>
    <p:extLst>
      <p:ext uri="{BB962C8B-B14F-4D97-AF65-F5344CB8AC3E}">
        <p14:creationId xmlns:p14="http://schemas.microsoft.com/office/powerpoint/2010/main" val="4264278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683A-54E3-2A18-2141-85D4FE5E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206614"/>
            <a:ext cx="6191250" cy="74789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Key next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F6404-D61E-98E0-6105-04ACADD16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5811" y="954506"/>
            <a:ext cx="3038299" cy="26797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 user and carer involvement</a:t>
            </a:r>
          </a:p>
          <a:p>
            <a:r>
              <a:rPr lang="en-US" dirty="0">
                <a:solidFill>
                  <a:schemeClr val="bg1"/>
                </a:solidFill>
              </a:rPr>
              <a:t>Further staff engagement </a:t>
            </a:r>
          </a:p>
          <a:p>
            <a:r>
              <a:rPr lang="en-US" dirty="0">
                <a:solidFill>
                  <a:schemeClr val="bg1"/>
                </a:solidFill>
              </a:rPr>
              <a:t>Engage with other stakeholders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24705-2E66-28BD-6A1B-CB1C7266E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954507"/>
            <a:ext cx="3038299" cy="340494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Interim </a:t>
            </a:r>
            <a:r>
              <a:rPr lang="en-US" dirty="0" err="1">
                <a:solidFill>
                  <a:schemeClr val="bg1"/>
                </a:solidFill>
              </a:rPr>
              <a:t>programme</a:t>
            </a:r>
            <a:r>
              <a:rPr lang="en-US" dirty="0">
                <a:solidFill>
                  <a:schemeClr val="bg1"/>
                </a:solidFill>
              </a:rPr>
              <a:t> deliverables</a:t>
            </a:r>
          </a:p>
          <a:p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Prototype and refine </a:t>
            </a:r>
          </a:p>
          <a:p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 oversight and assurance guide</a:t>
            </a:r>
          </a:p>
          <a:p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Managing </a:t>
            </a: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ransition</a:t>
            </a:r>
            <a:r>
              <a:rPr lang="en-GB" dirty="0">
                <a:solidFill>
                  <a:schemeClr val="bg1"/>
                </a:solidFill>
                <a:effectLst/>
              </a:rPr>
              <a:t> </a:t>
            </a:r>
          </a:p>
          <a:p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Scope training needs</a:t>
            </a:r>
          </a:p>
          <a:p>
            <a:endParaRPr lang="en-GB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23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5AF59-1B54-C549-CFF4-8724B74C0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0D4D41-2495-C636-E1A8-3AE8641F3842}"/>
              </a:ext>
            </a:extLst>
          </p:cNvPr>
          <p:cNvGrpSpPr/>
          <p:nvPr/>
        </p:nvGrpSpPr>
        <p:grpSpPr>
          <a:xfrm>
            <a:off x="422310" y="1192959"/>
            <a:ext cx="8178799" cy="1567655"/>
            <a:chOff x="643467" y="2383896"/>
            <a:chExt cx="10905065" cy="2090207"/>
          </a:xfrm>
        </p:grpSpPr>
        <p:pic>
          <p:nvPicPr>
            <p:cNvPr id="6" name="Picture 5" descr="A group of people walking in a park&#10;&#10;Description automatically generated with low confidence">
              <a:extLst>
                <a:ext uri="{FF2B5EF4-FFF2-40B4-BE49-F238E27FC236}">
                  <a16:creationId xmlns:a16="http://schemas.microsoft.com/office/drawing/2014/main" id="{6030AA57-AEF9-D754-F54D-80B76C7388C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2383896"/>
              <a:ext cx="5291666" cy="2090207"/>
            </a:xfrm>
            <a:prstGeom prst="rect">
              <a:avLst/>
            </a:prstGeom>
            <a:noFill/>
          </p:spPr>
        </p:pic>
        <p:pic>
          <p:nvPicPr>
            <p:cNvPr id="5" name="Picture 4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8BBD5C7-76C6-C658-9DCE-A534E929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865" y="2602178"/>
              <a:ext cx="5291667" cy="165364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8289A0C-B127-F9E8-B637-415E154CAAAB}"/>
              </a:ext>
            </a:extLst>
          </p:cNvPr>
          <p:cNvSpPr txBox="1"/>
          <p:nvPr/>
        </p:nvSpPr>
        <p:spPr>
          <a:xfrm>
            <a:off x="673060" y="3139431"/>
            <a:ext cx="79185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0091BA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Q&amp;A and Discussion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0091BA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Facilitator – Majella McCloskey</a:t>
            </a:r>
          </a:p>
        </p:txBody>
      </p:sp>
    </p:spTree>
    <p:extLst>
      <p:ext uri="{BB962C8B-B14F-4D97-AF65-F5344CB8AC3E}">
        <p14:creationId xmlns:p14="http://schemas.microsoft.com/office/powerpoint/2010/main" val="3124475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DE62-BBE8-A6E9-3767-8D235471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1550-30FA-BB3A-FFBD-C4173291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79D9-4114-6254-870A-F36FAD956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5812" y="1080569"/>
            <a:ext cx="6191250" cy="2553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Initial views and comments?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Reflect and discuss at tables and provide feedback – key reflection per table</a:t>
            </a:r>
          </a:p>
        </p:txBody>
      </p:sp>
    </p:spTree>
    <p:extLst>
      <p:ext uri="{BB962C8B-B14F-4D97-AF65-F5344CB8AC3E}">
        <p14:creationId xmlns:p14="http://schemas.microsoft.com/office/powerpoint/2010/main" val="1237282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dea5 - Manlius Pebble Hill School">
            <a:extLst>
              <a:ext uri="{FF2B5EF4-FFF2-40B4-BE49-F238E27FC236}">
                <a16:creationId xmlns:a16="http://schemas.microsoft.com/office/drawing/2014/main" id="{E0C97049-92CA-BE00-81A3-8D908A7E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79" y="883040"/>
            <a:ext cx="3762044" cy="275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808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A3EEE-D204-7F3D-99F0-38CA8BED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F54B-9E32-444C-5180-E1F1C23E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2DDA9-3370-4B33-60F8-016F4C436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5812" y="1008679"/>
            <a:ext cx="6291813" cy="24377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are the main enablers to developing a ‘system-based’ approach across HSC to learning and improving following patient safety events?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How might these be supported? </a:t>
            </a:r>
          </a:p>
        </p:txBody>
      </p:sp>
    </p:spTree>
    <p:extLst>
      <p:ext uri="{BB962C8B-B14F-4D97-AF65-F5344CB8AC3E}">
        <p14:creationId xmlns:p14="http://schemas.microsoft.com/office/powerpoint/2010/main" val="3836589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E6D25-2779-B48F-D712-F7D42382D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dea5 - Manlius Pebble Hill School">
            <a:extLst>
              <a:ext uri="{FF2B5EF4-FFF2-40B4-BE49-F238E27FC236}">
                <a16:creationId xmlns:a16="http://schemas.microsoft.com/office/drawing/2014/main" id="{68E161C4-3AC7-C801-1133-E5AEE56C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79" y="883040"/>
            <a:ext cx="3762044" cy="275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40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4423-B026-FF84-8DBD-4CDAA632F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D2FB-8F14-F109-E2F6-0CD8115A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 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D3C2-E3F0-341D-182F-89DD609FA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5812" y="1279542"/>
            <a:ext cx="6191250" cy="2354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are the main barriers to developing a ‘system-based’ approach across HSC to learning and improving following patient safety events?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How might these be addressed?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ADAD8E-7AB2-D03A-F48B-050E379FE8F3}"/>
              </a:ext>
            </a:extLst>
          </p:cNvPr>
          <p:cNvSpPr/>
          <p:nvPr/>
        </p:nvSpPr>
        <p:spPr>
          <a:xfrm>
            <a:off x="0" y="0"/>
            <a:ext cx="8604250" cy="5159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Patient Safety Learning</a:t>
            </a:r>
          </a:p>
          <a:p>
            <a:pPr lvl="1"/>
            <a:r>
              <a:rPr lang="en-GB" dirty="0"/>
              <a:t>who are we &amp; what do we do</a:t>
            </a:r>
          </a:p>
          <a:p>
            <a:r>
              <a:rPr lang="en-GB" dirty="0">
                <a:solidFill>
                  <a:schemeClr val="accent1"/>
                </a:solidFill>
              </a:rPr>
              <a:t>Patient safety: the problem and impact</a:t>
            </a:r>
          </a:p>
          <a:p>
            <a:r>
              <a:rPr lang="en-GB" dirty="0"/>
              <a:t>Why does avoidable harm persist?</a:t>
            </a:r>
          </a:p>
          <a:p>
            <a:r>
              <a:rPr lang="en-GB" dirty="0"/>
              <a:t>What are healthcare leaders doing to address avoidable harm?</a:t>
            </a:r>
          </a:p>
          <a:p>
            <a:r>
              <a:rPr lang="en-GB" dirty="0"/>
              <a:t>How Patient Safety Learning is contributing to safer care</a:t>
            </a:r>
          </a:p>
          <a:p>
            <a:r>
              <a:rPr lang="en-GB" dirty="0"/>
              <a:t>PSIRF and NI SAI replacement</a:t>
            </a:r>
          </a:p>
          <a:p>
            <a:r>
              <a:rPr lang="en-GB" dirty="0"/>
              <a:t>Reflective questions</a:t>
            </a:r>
          </a:p>
          <a:p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61B4CB-47C5-9944-2B1A-E1B07780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595799"/>
            <a:ext cx="478924" cy="3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5" progId="TCLayout.ActiveDocument.1">
                  <p:embed/>
                </p:oleObj>
              </mc:Choice>
              <mc:Fallback>
                <p:oleObj name="think-cell Slide" r:id="rId4" imgW="416" imgH="415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2"/>
          </p:nvPr>
        </p:nvSpPr>
        <p:spPr>
          <a:xfrm>
            <a:off x="409575" y="3171638"/>
            <a:ext cx="7654421" cy="1780154"/>
          </a:xfrm>
        </p:spPr>
        <p:txBody>
          <a:bodyPr>
            <a:normAutofit/>
          </a:bodyPr>
          <a:lstStyle/>
          <a:p>
            <a:r>
              <a:rPr lang="en-US" dirty="0"/>
              <a:t>Patients assume patient safety is a priority until they experience avoidable harm </a:t>
            </a:r>
          </a:p>
          <a:p>
            <a:r>
              <a:rPr lang="en-US" dirty="0"/>
              <a:t>Despite the efforts &amp; good work of many people, unsafe care continues to persist</a:t>
            </a:r>
          </a:p>
          <a:p>
            <a:r>
              <a:rPr lang="en-GB" dirty="0"/>
              <a:t>RCEM estimated at least 300-500 excess deaths per week – Jan 2023</a:t>
            </a:r>
          </a:p>
          <a:p>
            <a:r>
              <a:rPr lang="en-GB" dirty="0"/>
              <a:t>HSJ analysis of NHS data, 30k excess deaths a year in ED – Nov 2023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	Have we normalised an unsafe system? What are the NI stats?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09575" y="478661"/>
            <a:ext cx="8307693" cy="756000"/>
          </a:xfrm>
        </p:spPr>
        <p:txBody>
          <a:bodyPr/>
          <a:lstStyle/>
          <a:p>
            <a:r>
              <a:rPr lang="en-US" dirty="0"/>
              <a:t>Scale and impact of avoidable harm in healthcare</a:t>
            </a:r>
          </a:p>
        </p:txBody>
      </p:sp>
      <p:pic>
        <p:nvPicPr>
          <p:cNvPr id="6" name="Picture 2" descr="Patient Safety Statistics">
            <a:extLst>
              <a:ext uri="{FF2B5EF4-FFF2-40B4-BE49-F238E27FC236}">
                <a16:creationId xmlns:a16="http://schemas.microsoft.com/office/drawing/2014/main" id="{559660FF-916D-2660-DDC0-8E84BA2C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51" y="1144661"/>
            <a:ext cx="5459896" cy="17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69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89A9F66-5F8A-42EB-CAFA-D32F987C2A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198661"/>
            <a:ext cx="4162521" cy="3162324"/>
          </a:xfrm>
        </p:spPr>
        <p:txBody>
          <a:bodyPr>
            <a:normAutofit/>
          </a:bodyPr>
          <a:lstStyle/>
          <a:p>
            <a:r>
              <a:rPr lang="en-GB" sz="1700" dirty="0"/>
              <a:t>40%</a:t>
            </a:r>
            <a:r>
              <a:rPr lang="en-GB" sz="1700" b="0" i="0" dirty="0">
                <a:effectLst/>
              </a:rPr>
              <a:t> patient safety issues in primary care </a:t>
            </a:r>
          </a:p>
          <a:p>
            <a:r>
              <a:rPr lang="en-GB" sz="1700" b="0" i="0" dirty="0">
                <a:effectLst/>
              </a:rPr>
              <a:t>Patient safety burden of disease</a:t>
            </a:r>
          </a:p>
          <a:p>
            <a:pPr lvl="1"/>
            <a:r>
              <a:rPr lang="en-GB" sz="1700" b="0" i="0" dirty="0">
                <a:effectLst/>
              </a:rPr>
              <a:t>More than 7 million hospital admissions every year</a:t>
            </a:r>
            <a:endParaRPr lang="en-GB" sz="1700" dirty="0"/>
          </a:p>
          <a:p>
            <a:pPr lvl="1"/>
            <a:r>
              <a:rPr lang="en-GB" sz="1700" b="0" i="0" dirty="0">
                <a:effectLst/>
              </a:rPr>
              <a:t>At least 6% of all hospital beds</a:t>
            </a:r>
          </a:p>
          <a:p>
            <a:pPr lvl="1"/>
            <a:r>
              <a:rPr lang="en-GB" sz="1700" dirty="0"/>
              <a:t>$384 billion cost to the global economy in 2022, G20</a:t>
            </a:r>
          </a:p>
          <a:p>
            <a:r>
              <a:rPr lang="en-GB" sz="1900" b="0" i="0" dirty="0">
                <a:effectLst/>
              </a:rPr>
              <a:t>World Patient Safety Day 2024</a:t>
            </a:r>
          </a:p>
          <a:p>
            <a:pPr lvl="1"/>
            <a:r>
              <a:rPr lang="en-GB" sz="1700" dirty="0"/>
              <a:t>Diagnostic error</a:t>
            </a:r>
            <a:endParaRPr lang="en-GB" sz="1700" b="0" i="0" dirty="0">
              <a:effectLst/>
            </a:endParaRPr>
          </a:p>
          <a:p>
            <a:pPr marL="177800" lvl="1" indent="0">
              <a:buNone/>
            </a:pPr>
            <a:endParaRPr lang="en-GB" sz="1600" b="0" i="0" dirty="0">
              <a:effectLst/>
            </a:endParaRPr>
          </a:p>
          <a:p>
            <a:endParaRPr lang="en-US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1580CC64-9133-5490-CB34-B2925A32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78661"/>
            <a:ext cx="7752905" cy="720000"/>
          </a:xfrm>
        </p:spPr>
        <p:txBody>
          <a:bodyPr/>
          <a:lstStyle/>
          <a:p>
            <a:r>
              <a:rPr lang="en-US" dirty="0"/>
              <a:t>OECD report on the economics of patient safety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336361-A0C2-603F-DD59-6E7513E161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7011A86-D94E-7C65-6C7A-D474BC16B3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6382" y="4611854"/>
            <a:ext cx="6697478" cy="276999"/>
          </a:xfrm>
        </p:spPr>
        <p:txBody>
          <a:bodyPr/>
          <a:lstStyle/>
          <a:p>
            <a:r>
              <a:rPr lang="en-US" sz="1000" dirty="0">
                <a:hlinkClick r:id="rId2"/>
              </a:rPr>
              <a:t>OECD, The Economics of patient safety: From analysis to action, October 2020</a:t>
            </a:r>
            <a:r>
              <a:rPr lang="en-US" sz="1000" dirty="0"/>
              <a:t> and </a:t>
            </a:r>
            <a:r>
              <a:rPr lang="en-US" sz="1000" dirty="0">
                <a:hlinkClick r:id="rId3"/>
              </a:rPr>
              <a:t>G20 Health and Development Partnership, The Overlooked Pandemic: How to transform patient safety and save healthcare systems, March 2021</a:t>
            </a:r>
            <a:r>
              <a:rPr lang="en-US" sz="1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17B49-E30E-6F74-BECD-95BC2B4BE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13" y="1499553"/>
            <a:ext cx="3149498" cy="25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ADAD8E-7AB2-D03A-F48B-050E379FE8F3}"/>
              </a:ext>
            </a:extLst>
          </p:cNvPr>
          <p:cNvSpPr/>
          <p:nvPr/>
        </p:nvSpPr>
        <p:spPr>
          <a:xfrm>
            <a:off x="0" y="0"/>
            <a:ext cx="8604250" cy="5159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5" progId="TCLayout.ActiveDocument.1">
                  <p:embed/>
                </p:oleObj>
              </mc:Choice>
              <mc:Fallback>
                <p:oleObj name="think-cell Slide" r:id="rId3" imgW="416" imgH="415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1CE95-9739-4B6C-A220-F07EDEE2EC27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Agenda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Patient Safety Learning</a:t>
            </a:r>
          </a:p>
          <a:p>
            <a:pPr lvl="1"/>
            <a:r>
              <a:rPr lang="en-GB" dirty="0"/>
              <a:t>who are we &amp; what do we do</a:t>
            </a:r>
          </a:p>
          <a:p>
            <a:r>
              <a:rPr lang="en-GB" dirty="0"/>
              <a:t>Patient safety: the problem and impact</a:t>
            </a:r>
          </a:p>
          <a:p>
            <a:r>
              <a:rPr lang="en-GB" dirty="0">
                <a:solidFill>
                  <a:schemeClr val="accent1"/>
                </a:solidFill>
              </a:rPr>
              <a:t>Why does avoidable harm persist?</a:t>
            </a:r>
          </a:p>
          <a:p>
            <a:r>
              <a:rPr lang="en-GB" dirty="0"/>
              <a:t>What are healthcare leaders doing to address avoidable harm?</a:t>
            </a:r>
          </a:p>
          <a:p>
            <a:r>
              <a:rPr lang="en-GB" dirty="0"/>
              <a:t>How Patient Safety Learning is contributing to safer care</a:t>
            </a:r>
          </a:p>
          <a:p>
            <a:r>
              <a:rPr lang="en-GB" dirty="0"/>
              <a:t>PSIRF and NI SAI replacement</a:t>
            </a:r>
          </a:p>
          <a:p>
            <a:r>
              <a:rPr lang="en-GB" dirty="0"/>
              <a:t>Reflective questions</a:t>
            </a:r>
          </a:p>
          <a:p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61B4CB-47C5-9944-2B1A-E1B077808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595799"/>
            <a:ext cx="478924" cy="3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3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E5DEFC-9DE7-615B-94C9-713F45A52E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200150"/>
            <a:ext cx="4207846" cy="2520755"/>
          </a:xfrm>
        </p:spPr>
        <p:txBody>
          <a:bodyPr>
            <a:normAutofit/>
          </a:bodyPr>
          <a:lstStyle/>
          <a:p>
            <a:r>
              <a:rPr lang="en-US" dirty="0"/>
              <a:t>Safety is one priority of many</a:t>
            </a:r>
          </a:p>
          <a:p>
            <a:r>
              <a:rPr lang="en-US" dirty="0"/>
              <a:t>Few safety standards</a:t>
            </a:r>
          </a:p>
          <a:p>
            <a:r>
              <a:rPr lang="en-US" dirty="0"/>
              <a:t>Not designing safety systems</a:t>
            </a:r>
          </a:p>
          <a:p>
            <a:r>
              <a:rPr lang="en-US" dirty="0"/>
              <a:t>Blame culture &amp; fear</a:t>
            </a:r>
          </a:p>
          <a:p>
            <a:r>
              <a:rPr lang="en-US" dirty="0"/>
              <a:t>Patients not engaged</a:t>
            </a:r>
          </a:p>
          <a:p>
            <a:r>
              <a:rPr lang="en-US" dirty="0"/>
              <a:t>Lack of leadership</a:t>
            </a:r>
          </a:p>
          <a:p>
            <a:r>
              <a:rPr lang="en-US" dirty="0"/>
              <a:t>Failure to learn &amp; act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C17E2-4793-EA63-9554-541867F7A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268" y="4706492"/>
            <a:ext cx="222579" cy="1047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C1CE95-9739-4B6C-A220-F07EDEE2EC27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76175E-ADF8-A23F-BEC6-9AEA906D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78661"/>
            <a:ext cx="7523998" cy="666000"/>
          </a:xfrm>
        </p:spPr>
        <p:txBody>
          <a:bodyPr anchor="t">
            <a:normAutofit/>
          </a:bodyPr>
          <a:lstStyle/>
          <a:p>
            <a:r>
              <a:rPr lang="en-US" dirty="0"/>
              <a:t>Why does avoidable harm persist?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C98F2-B7DD-F8B3-AADF-F28C462E2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91" y="1200150"/>
            <a:ext cx="1999550" cy="2882185"/>
          </a:xfrm>
          <a:prstGeom prst="rect">
            <a:avLst/>
          </a:prstGeom>
          <a:noFill/>
          <a:ln>
            <a:solidFill>
              <a:srgbClr val="BFECE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E77FB-3F9E-2248-8119-86A63938ADFB}"/>
              </a:ext>
            </a:extLst>
          </p:cNvPr>
          <p:cNvSpPr txBox="1"/>
          <p:nvPr/>
        </p:nvSpPr>
        <p:spPr>
          <a:xfrm>
            <a:off x="462605" y="3484006"/>
            <a:ext cx="4851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Healthcare needs to operates as an effective safety management system;  safety as a core purpose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7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SL__2023">
  <a:themeElements>
    <a:clrScheme name="PSL">
      <a:dk1>
        <a:srgbClr val="000000"/>
      </a:dk1>
      <a:lt1>
        <a:sysClr val="window" lastClr="FFFFFF"/>
      </a:lt1>
      <a:dk2>
        <a:srgbClr val="2E3192"/>
      </a:dk2>
      <a:lt2>
        <a:srgbClr val="92278F"/>
      </a:lt2>
      <a:accent1>
        <a:srgbClr val="00B189"/>
      </a:accent1>
      <a:accent2>
        <a:srgbClr val="000000"/>
      </a:accent2>
      <a:accent3>
        <a:srgbClr val="80D8C4"/>
      </a:accent3>
      <a:accent4>
        <a:srgbClr val="808080"/>
      </a:accent4>
      <a:accent5>
        <a:srgbClr val="BFEBE1"/>
      </a:accent5>
      <a:accent6>
        <a:srgbClr val="BFBFBF"/>
      </a:accent6>
      <a:hlink>
        <a:srgbClr val="F6A01A"/>
      </a:hlink>
      <a:folHlink>
        <a:srgbClr val="9CC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SL  template_2023.potx" id="{DFC31BB2-F003-46C8-9153-AF47426F6403}" vid="{9B7A8D08-915C-496A-9599-B2A270324D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WestHertsPatientSafetyLearningSummitt_HelenHughes_v1</Template>
  <TotalTime>8595</TotalTime>
  <Words>2308</Words>
  <Application>Microsoft Office PowerPoint</Application>
  <PresentationFormat>Custom</PresentationFormat>
  <Paragraphs>391</Paragraphs>
  <Slides>47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Bahnschrift</vt:lpstr>
      <vt:lpstr>Calibri</vt:lpstr>
      <vt:lpstr>Calibri Light</vt:lpstr>
      <vt:lpstr>Times New Roman</vt:lpstr>
      <vt:lpstr>PSL__2023</vt:lpstr>
      <vt:lpstr>Office Theme</vt:lpstr>
      <vt:lpstr>1_Office Theme</vt:lpstr>
      <vt:lpstr>think-cell Slide</vt:lpstr>
      <vt:lpstr>PowerPoint Presentation</vt:lpstr>
      <vt:lpstr>NIPSO Patient Safety Conference</vt:lpstr>
      <vt:lpstr>Agenda</vt:lpstr>
      <vt:lpstr>Patient Safety Learning</vt:lpstr>
      <vt:lpstr>Agenda</vt:lpstr>
      <vt:lpstr>Scale and impact of avoidable harm in healthcare</vt:lpstr>
      <vt:lpstr>OECD report on the economics of patient safety </vt:lpstr>
      <vt:lpstr>Agenda</vt:lpstr>
      <vt:lpstr>Why does avoidable harm persist?</vt:lpstr>
      <vt:lpstr>Patient safety must become a core purpose in...</vt:lpstr>
      <vt:lpstr>Safety Management System report </vt:lpstr>
      <vt:lpstr>Hierarchy of Improvement Intervention Effectiveness</vt:lpstr>
      <vt:lpstr>Health care is complex: ‘the messy reality’</vt:lpstr>
      <vt:lpstr>Patient safety isn’t just about incidents, we need to design for safety not just address harm</vt:lpstr>
      <vt:lpstr>Agenda</vt:lpstr>
      <vt:lpstr>WHO Global Patient Safety Action Plan</vt:lpstr>
      <vt:lpstr>NHSE approach to Patient Safety</vt:lpstr>
      <vt:lpstr>NHS Patient Safety Strategy: key actions</vt:lpstr>
      <vt:lpstr>AHSN/HIN safety improvement programmes</vt:lpstr>
      <vt:lpstr>US CMS Structural Measure vis-à-vis  Patient Safety Learning’s Standards </vt:lpstr>
      <vt:lpstr>‘Unique patient safety standards: a world first</vt:lpstr>
      <vt:lpstr>Assessment of safety culture and performance </vt:lpstr>
      <vt:lpstr>Agenda</vt:lpstr>
      <vt:lpstr>Policy, research, reports and guidance </vt:lpstr>
      <vt:lpstr>The world’s largest knowledge repository for patient safety– the hub (www.pslhub.org)</vt:lpstr>
      <vt:lpstr>PowerPoint Presentation</vt:lpstr>
      <vt:lpstr>Patient Safety Networks</vt:lpstr>
      <vt:lpstr>Agenda</vt:lpstr>
      <vt:lpstr>Patient Safety Incident Response Framework (PSIRF)</vt:lpstr>
      <vt:lpstr>PSIRF Opportunities</vt:lpstr>
      <vt:lpstr>PowerPoint Presentation</vt:lpstr>
      <vt:lpstr>Agenda</vt:lpstr>
      <vt:lpstr>PowerPoint Presentation</vt:lpstr>
      <vt:lpstr>  Framework for Learning and Improvement</vt:lpstr>
      <vt:lpstr>Introduction</vt:lpstr>
      <vt:lpstr>Evidence Base for Change</vt:lpstr>
      <vt:lpstr>Challenges Current SAI Procedure</vt:lpstr>
      <vt:lpstr>What are others doing?  How are others learning?</vt:lpstr>
      <vt:lpstr>Developments so far</vt:lpstr>
      <vt:lpstr>Benefits of new approach</vt:lpstr>
      <vt:lpstr>Key next stages</vt:lpstr>
      <vt:lpstr>PowerPoint Presentation</vt:lpstr>
      <vt:lpstr>Question 1 </vt:lpstr>
      <vt:lpstr>PowerPoint Presentation</vt:lpstr>
      <vt:lpstr>Question 2 </vt:lpstr>
      <vt:lpstr>PowerPoint Presentation</vt:lpstr>
      <vt:lpstr>Question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Hertfordshire Teaching Hospitals NHS Trust Patient Safety Learning Summit</dc:title>
  <dc:creator>Mark Hughes</dc:creator>
  <cp:lastModifiedBy>Healy, Julie</cp:lastModifiedBy>
  <cp:revision>50</cp:revision>
  <dcterms:created xsi:type="dcterms:W3CDTF">2023-05-31T10:44:52Z</dcterms:created>
  <dcterms:modified xsi:type="dcterms:W3CDTF">2024-09-13T14:08:56Z</dcterms:modified>
</cp:coreProperties>
</file>